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94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358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754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308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099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172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862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5243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030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365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916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3750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842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337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4629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6923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218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6641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011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4916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7076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65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63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>
                <a:solidFill>
                  <a:srgbClr val="000000"/>
                </a:solidFill>
              </a:rPr>
              <a:pPr/>
              <a:t>29.09.2016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89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6.gif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11" Type="http://schemas.openxmlformats.org/officeDocument/2006/relationships/slide" Target="slide3.xml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5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7083" y="764704"/>
            <a:ext cx="869816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  <a:ea typeface="Times New Roman"/>
              </a:rPr>
              <a:t>Решение уравнений и </a:t>
            </a:r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  <a:ea typeface="Times New Roman"/>
              </a:rPr>
              <a:t> неравенств</a:t>
            </a:r>
            <a:r>
              <a:rPr lang="ru-RU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  <a:ea typeface="Times New Roman"/>
              </a:rPr>
              <a:t>, </a:t>
            </a:r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  <a:ea typeface="Times New Roman"/>
              </a:rPr>
              <a:t>содержащих</a:t>
            </a:r>
          </a:p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  <a:ea typeface="Times New Roman"/>
              </a:rPr>
              <a:t> </a:t>
            </a:r>
            <a:r>
              <a:rPr lang="ru-RU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  <a:ea typeface="Times New Roman"/>
              </a:rPr>
              <a:t>модуль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6" t="42193" r="9774" b="18379"/>
          <a:stretch/>
        </p:blipFill>
        <p:spPr bwMode="auto">
          <a:xfrm>
            <a:off x="7342102" y="3861048"/>
            <a:ext cx="1583141" cy="2579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05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Повторить понятие модуля </a:t>
            </a:r>
            <a:endParaRPr lang="ru-RU" dirty="0" smtClean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Повторить </a:t>
            </a:r>
            <a:r>
              <a:rPr lang="ru-RU" dirty="0" smtClean="0">
                <a:latin typeface="Times New Roman"/>
                <a:ea typeface="Times New Roman"/>
              </a:rPr>
              <a:t>общие </a:t>
            </a:r>
            <a:r>
              <a:rPr lang="ru-RU" dirty="0">
                <a:latin typeface="Times New Roman"/>
                <a:ea typeface="Times New Roman"/>
              </a:rPr>
              <a:t>методы решения уравнений и неравенств с модулем. </a:t>
            </a:r>
            <a:endParaRPr lang="ru-RU" dirty="0" smtClean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Отработать </a:t>
            </a:r>
            <a:r>
              <a:rPr lang="ru-RU" dirty="0">
                <a:latin typeface="Times New Roman"/>
                <a:ea typeface="Times New Roman"/>
              </a:rPr>
              <a:t>навыки решения задач по теме. </a:t>
            </a:r>
            <a:endParaRPr lang="ru-RU" dirty="0" smtClean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Отработать </a:t>
            </a:r>
            <a:r>
              <a:rPr lang="ru-RU" dirty="0">
                <a:latin typeface="Times New Roman"/>
                <a:ea typeface="Times New Roman"/>
              </a:rPr>
              <a:t>навыки анализа. </a:t>
            </a:r>
            <a:endParaRPr lang="ru-RU" dirty="0" smtClean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Отработать </a:t>
            </a:r>
            <a:r>
              <a:rPr lang="ru-RU" dirty="0">
                <a:latin typeface="Times New Roman"/>
                <a:ea typeface="Times New Roman"/>
              </a:rPr>
              <a:t>навыки работы в группе. </a:t>
            </a:r>
            <a:endParaRPr lang="ru-RU" dirty="0" smtClean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Отработать </a:t>
            </a:r>
            <a:r>
              <a:rPr lang="ru-RU" dirty="0">
                <a:latin typeface="Times New Roman"/>
                <a:ea typeface="Times New Roman"/>
              </a:rPr>
              <a:t>коммуникативные навыки.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76672"/>
            <a:ext cx="18698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Цель: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933056"/>
            <a:ext cx="2087267" cy="2484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79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0215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hlinkClick r:id="rId2" action="ppaction://hlinksldjump"/>
              </a:rPr>
              <a:t>Что </a:t>
            </a:r>
            <a:r>
              <a:rPr lang="ru-RU" dirty="0">
                <a:latin typeface="Times New Roman"/>
                <a:ea typeface="Times New Roman"/>
                <a:hlinkClick r:id="rId2" action="ppaction://hlinksldjump"/>
              </a:rPr>
              <a:t>называется модулем числа</a:t>
            </a:r>
            <a:r>
              <a:rPr lang="ru-RU" dirty="0">
                <a:latin typeface="Times New Roman"/>
                <a:ea typeface="Times New Roman"/>
              </a:rPr>
              <a:t>?</a:t>
            </a:r>
          </a:p>
          <a:p>
            <a:pPr marL="449580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hlinkClick r:id="rId2" action="ppaction://hlinksldjump"/>
              </a:rPr>
              <a:t>Геометрическая </a:t>
            </a:r>
            <a:r>
              <a:rPr lang="ru-RU" dirty="0">
                <a:latin typeface="Times New Roman"/>
                <a:ea typeface="Times New Roman"/>
                <a:hlinkClick r:id="rId2" action="ppaction://hlinksldjump"/>
              </a:rPr>
              <a:t>интерпретация модуля числа</a:t>
            </a:r>
            <a:r>
              <a:rPr lang="ru-RU" dirty="0">
                <a:latin typeface="Times New Roman"/>
                <a:ea typeface="Times New Roman"/>
              </a:rPr>
              <a:t>. </a:t>
            </a:r>
          </a:p>
          <a:p>
            <a:pPr marL="449580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Чему </a:t>
            </a:r>
            <a:r>
              <a:rPr lang="ru-RU" dirty="0">
                <a:latin typeface="Times New Roman"/>
                <a:ea typeface="Times New Roman"/>
              </a:rPr>
              <a:t>равно </a:t>
            </a:r>
            <a:r>
              <a:rPr lang="ru-RU" dirty="0" smtClean="0">
                <a:latin typeface="Times New Roman"/>
                <a:ea typeface="Times New Roman"/>
              </a:rPr>
              <a:t>значение      ?</a:t>
            </a:r>
            <a:endParaRPr lang="ru-RU" dirty="0">
              <a:latin typeface="Times New Roman"/>
              <a:ea typeface="Times New Roman"/>
            </a:endParaRPr>
          </a:p>
          <a:p>
            <a:pPr marL="449580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hlinkClick r:id="rId3" action="ppaction://hlinksldjump"/>
              </a:rPr>
              <a:t>График </a:t>
            </a:r>
            <a:r>
              <a:rPr lang="ru-RU" dirty="0">
                <a:latin typeface="Times New Roman"/>
                <a:ea typeface="Times New Roman"/>
                <a:hlinkClick r:id="rId3" action="ppaction://hlinksldjump"/>
              </a:rPr>
              <a:t>функции у=</a:t>
            </a:r>
            <a:r>
              <a:rPr lang="ru-RU" dirty="0">
                <a:latin typeface="Times New Roman"/>
                <a:ea typeface="Times New Roman"/>
                <a:sym typeface="Symbol"/>
                <a:hlinkClick r:id="rId3" action="ppaction://hlinksldjump"/>
              </a:rPr>
              <a:t></a:t>
            </a:r>
            <a:r>
              <a:rPr lang="ru-RU" dirty="0">
                <a:latin typeface="Times New Roman"/>
                <a:ea typeface="Times New Roman"/>
                <a:hlinkClick r:id="rId3" action="ppaction://hlinksldjump"/>
              </a:rPr>
              <a:t>х</a:t>
            </a:r>
            <a:r>
              <a:rPr lang="ru-RU" dirty="0">
                <a:latin typeface="Times New Roman"/>
                <a:ea typeface="Times New Roman"/>
                <a:sym typeface="Symbol"/>
                <a:hlinkClick r:id="rId3" action="ppaction://hlinksldjump"/>
              </a:rPr>
              <a:t></a:t>
            </a:r>
            <a:r>
              <a:rPr lang="ru-RU" dirty="0">
                <a:latin typeface="Times New Roman"/>
                <a:ea typeface="Times New Roman"/>
                <a:hlinkClick r:id="rId3" action="ppaction://hlinksldjump"/>
              </a:rPr>
              <a:t>.</a:t>
            </a:r>
            <a:endParaRPr lang="ru-RU" dirty="0">
              <a:latin typeface="Times New Roman"/>
              <a:ea typeface="Times New Roman"/>
            </a:endParaRPr>
          </a:p>
          <a:p>
            <a:r>
              <a:rPr lang="ru-RU" dirty="0" smtClean="0">
                <a:latin typeface="Times New Roman"/>
                <a:ea typeface="Times New Roman"/>
              </a:rPr>
              <a:t>Решить </a:t>
            </a:r>
            <a:r>
              <a:rPr lang="ru-RU" dirty="0">
                <a:latin typeface="Times New Roman"/>
                <a:ea typeface="Times New Roman"/>
              </a:rPr>
              <a:t>уравнение: </a:t>
            </a:r>
            <a:r>
              <a:rPr lang="ru-RU" dirty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dirty="0">
                <a:latin typeface="Times New Roman"/>
                <a:ea typeface="Times New Roman"/>
              </a:rPr>
              <a:t>х-3</a:t>
            </a:r>
            <a:r>
              <a:rPr lang="ru-RU" dirty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dirty="0">
                <a:latin typeface="Times New Roman"/>
                <a:ea typeface="Times New Roman"/>
              </a:rPr>
              <a:t>=6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719" y="4005064"/>
            <a:ext cx="634925" cy="53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56" t="32024" b="32434"/>
          <a:stretch/>
        </p:blipFill>
        <p:spPr bwMode="auto">
          <a:xfrm>
            <a:off x="6804248" y="4079948"/>
            <a:ext cx="1648215" cy="227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620688"/>
            <a:ext cx="2023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Устно: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044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Решить уравнение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: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dirty="0">
                <a:latin typeface="Times New Roman"/>
                <a:ea typeface="Times New Roman"/>
              </a:rPr>
              <a:t>х-9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dirty="0" smtClean="0">
                <a:latin typeface="Times New Roman"/>
                <a:ea typeface="Times New Roman"/>
              </a:rPr>
              <a:t>=0 </a:t>
            </a:r>
            <a:endParaRPr lang="ru-RU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Решить уравнение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:</a:t>
            </a:r>
            <a:r>
              <a:rPr lang="ru-RU" dirty="0">
                <a:latin typeface="Times New Roman"/>
                <a:ea typeface="Times New Roman"/>
                <a:cs typeface="Times New Roman"/>
                <a:sym typeface="Symbol"/>
              </a:rPr>
              <a:t> </a:t>
            </a:r>
            <a:r>
              <a:rPr lang="ru-RU" dirty="0">
                <a:latin typeface="Times New Roman"/>
                <a:ea typeface="Times New Roman"/>
              </a:rPr>
              <a:t>х+5</a:t>
            </a:r>
            <a:r>
              <a:rPr lang="ru-RU" dirty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dirty="0">
                <a:latin typeface="Times New Roman"/>
                <a:ea typeface="Times New Roman"/>
              </a:rPr>
              <a:t>=-7 </a:t>
            </a:r>
            <a:endParaRPr lang="ru-RU" dirty="0" smtClean="0">
              <a:latin typeface="Times New Roman"/>
              <a:ea typeface="Times New Roman"/>
            </a:endParaRPr>
          </a:p>
          <a:p>
            <a:r>
              <a:rPr lang="ru-RU" dirty="0">
                <a:latin typeface="Times New Roman"/>
                <a:ea typeface="Times New Roman"/>
              </a:rPr>
              <a:t>Решить </a:t>
            </a:r>
            <a:r>
              <a:rPr lang="ru-RU" dirty="0" smtClean="0">
                <a:latin typeface="Times New Roman"/>
                <a:ea typeface="Times New Roman"/>
              </a:rPr>
              <a:t>неравенства: </a:t>
            </a:r>
            <a:r>
              <a:rPr lang="ru-RU" dirty="0">
                <a:latin typeface="Times New Roman"/>
                <a:ea typeface="Times New Roman"/>
              </a:rPr>
              <a:t>а) </a:t>
            </a:r>
            <a:r>
              <a:rPr lang="ru-RU" dirty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dirty="0">
                <a:latin typeface="Times New Roman"/>
                <a:ea typeface="Times New Roman"/>
              </a:rPr>
              <a:t>х</a:t>
            </a:r>
            <a:r>
              <a:rPr lang="ru-RU" dirty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dirty="0">
                <a:latin typeface="Times New Roman"/>
                <a:ea typeface="Times New Roman"/>
              </a:rPr>
              <a:t> ≤ 4; б) </a:t>
            </a:r>
            <a:r>
              <a:rPr lang="ru-RU" dirty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dirty="0">
                <a:latin typeface="Times New Roman"/>
                <a:ea typeface="Times New Roman"/>
              </a:rPr>
              <a:t>х</a:t>
            </a:r>
            <a:r>
              <a:rPr lang="ru-RU" dirty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dirty="0">
                <a:latin typeface="Times New Roman"/>
                <a:ea typeface="Times New Roman"/>
              </a:rPr>
              <a:t> &gt; 2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</a:p>
          <a:p>
            <a:r>
              <a:rPr lang="ru-RU" dirty="0">
                <a:latin typeface="Times New Roman"/>
                <a:ea typeface="Times New Roman"/>
              </a:rPr>
              <a:t>Решить уравнение </a:t>
            </a:r>
            <a:r>
              <a:rPr lang="ru-RU" dirty="0" smtClean="0">
                <a:latin typeface="Times New Roman"/>
                <a:ea typeface="Times New Roman"/>
              </a:rPr>
              <a:t>       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9115" b="-38511"/>
          <a:stretch/>
        </p:blipFill>
        <p:spPr bwMode="auto">
          <a:xfrm>
            <a:off x="3995936" y="3253169"/>
            <a:ext cx="1829299" cy="974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573016"/>
            <a:ext cx="1080120" cy="2775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2664296" cy="145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913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/>
                <a:ea typeface="Times New Roman"/>
                <a:hlinkClick r:id="rId2" action="ppaction://hlinksldjump"/>
              </a:rPr>
              <a:t>Решить уравнение с </a:t>
            </a:r>
            <a:r>
              <a:rPr lang="ru-RU" sz="4000" dirty="0" smtClean="0">
                <a:latin typeface="Times New Roman"/>
                <a:ea typeface="Times New Roman"/>
                <a:hlinkClick r:id="rId2" action="ppaction://hlinksldjump"/>
              </a:rPr>
              <a:t>параметром</a:t>
            </a:r>
            <a:endParaRPr lang="ru-RU" sz="4000" dirty="0" smtClean="0">
              <a:latin typeface="Times New Roman"/>
              <a:ea typeface="Times New Roman"/>
            </a:endParaRPr>
          </a:p>
          <a:p>
            <a:pPr marL="0" indent="0" algn="ctr">
              <a:buNone/>
            </a:pPr>
            <a:r>
              <a:rPr lang="ru-RU" sz="8800" dirty="0" smtClean="0">
                <a:latin typeface="Times New Roman"/>
                <a:ea typeface="Times New Roman"/>
              </a:rPr>
              <a:t> </a:t>
            </a:r>
            <a:r>
              <a:rPr lang="ru-RU" sz="8800" dirty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sz="8800" dirty="0">
                <a:latin typeface="Times New Roman"/>
                <a:ea typeface="Times New Roman"/>
              </a:rPr>
              <a:t>х</a:t>
            </a:r>
            <a:r>
              <a:rPr lang="ru-RU" sz="8800" baseline="30000" dirty="0">
                <a:latin typeface="Times New Roman"/>
                <a:ea typeface="Times New Roman"/>
              </a:rPr>
              <a:t>2</a:t>
            </a:r>
            <a:r>
              <a:rPr lang="ru-RU" sz="8800" dirty="0">
                <a:latin typeface="Times New Roman"/>
                <a:ea typeface="Times New Roman"/>
              </a:rPr>
              <a:t>-4х+3</a:t>
            </a:r>
            <a:r>
              <a:rPr lang="ru-RU" sz="8800" dirty="0">
                <a:latin typeface="Times New Roman"/>
                <a:ea typeface="Times New Roman"/>
                <a:cs typeface="Times New Roman"/>
                <a:sym typeface="Symbol"/>
              </a:rPr>
              <a:t></a:t>
            </a:r>
            <a:r>
              <a:rPr lang="ru-RU" sz="8800" dirty="0">
                <a:latin typeface="Times New Roman"/>
                <a:ea typeface="Times New Roman"/>
              </a:rPr>
              <a:t>=</a:t>
            </a:r>
            <a:r>
              <a:rPr lang="ru-RU" sz="8800" i="1" dirty="0">
                <a:latin typeface="Times New Roman"/>
                <a:ea typeface="Times New Roman"/>
              </a:rPr>
              <a:t>а</a:t>
            </a:r>
            <a:r>
              <a:rPr lang="ru-RU" sz="8800" dirty="0">
                <a:latin typeface="Times New Roman"/>
                <a:ea typeface="Times New Roman"/>
              </a:rPr>
              <a:t>.</a:t>
            </a:r>
            <a:endParaRPr lang="ru-RU" sz="8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30495"/>
            <a:ext cx="1798346" cy="2222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56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6336704" cy="5351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80927"/>
            <a:ext cx="2785871" cy="3662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33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Блок-схема: перфолента 37"/>
          <p:cNvSpPr/>
          <p:nvPr/>
        </p:nvSpPr>
        <p:spPr>
          <a:xfrm rot="291574">
            <a:off x="409040" y="346402"/>
            <a:ext cx="8397358" cy="5165087"/>
          </a:xfrm>
          <a:prstGeom prst="flowChartPunchedTa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i="1" dirty="0" smtClean="0">
                <a:solidFill>
                  <a:srgbClr val="002060"/>
                </a:solidFill>
                <a:latin typeface="Mistral" pitchFamily="66" charset="0"/>
                <a:cs typeface="Times New Roman" pitchFamily="18" charset="0"/>
              </a:rPr>
              <a:t>Д/З: </a:t>
            </a:r>
            <a:r>
              <a:rPr lang="ru-RU" sz="8800" b="1" i="1" dirty="0" smtClean="0">
                <a:solidFill>
                  <a:srgbClr val="002060"/>
                </a:solidFill>
                <a:latin typeface="Mistral" pitchFamily="66" charset="0"/>
                <a:cs typeface="Times New Roman" pitchFamily="18" charset="0"/>
              </a:rPr>
              <a:t>1701, 1796.</a:t>
            </a:r>
          </a:p>
          <a:p>
            <a:pPr algn="ctr"/>
            <a:r>
              <a:rPr lang="ru-RU" sz="8800" b="1" i="1" dirty="0" smtClean="0">
                <a:solidFill>
                  <a:srgbClr val="002060"/>
                </a:solidFill>
                <a:latin typeface="Mistral" pitchFamily="66" charset="0"/>
                <a:cs typeface="Times New Roman" pitchFamily="18" charset="0"/>
              </a:rPr>
              <a:t>Спасибо за урок!</a:t>
            </a:r>
            <a:endParaRPr lang="ru-RU" sz="3200" b="1" i="1" dirty="0">
              <a:solidFill>
                <a:srgbClr val="FFFFFF"/>
              </a:solidFill>
              <a:latin typeface="Mistral" pitchFamily="66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07" y="3861048"/>
            <a:ext cx="2340341" cy="2923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99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500298" y="-523220"/>
            <a:ext cx="21431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solidFill>
                  <a:srgbClr val="000000"/>
                </a:solidFill>
              </a:rPr>
              <a:t>I </a:t>
            </a:r>
            <a:r>
              <a:rPr lang="en-US" sz="2800" b="1" i="1" dirty="0" err="1">
                <a:solidFill>
                  <a:srgbClr val="000000"/>
                </a:solidFill>
              </a:rPr>
              <a:t>I</a:t>
            </a:r>
            <a:r>
              <a:rPr lang="en-US" sz="2800" b="1" i="1" dirty="0">
                <a:solidFill>
                  <a:srgbClr val="000000"/>
                </a:solidFill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</a:rPr>
              <a:t>I</a:t>
            </a:r>
            <a:r>
              <a:rPr lang="en-US" sz="2800" b="1" i="1" dirty="0">
                <a:solidFill>
                  <a:srgbClr val="000000"/>
                </a:solidFill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</a:rPr>
              <a:t>I</a:t>
            </a:r>
            <a:r>
              <a:rPr lang="en-US" sz="2800" b="1" i="1" dirty="0">
                <a:solidFill>
                  <a:srgbClr val="000000"/>
                </a:solidFill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</a:rPr>
              <a:t>I</a:t>
            </a:r>
            <a:r>
              <a:rPr lang="en-US" sz="2800" b="1" i="1" dirty="0">
                <a:solidFill>
                  <a:srgbClr val="000000"/>
                </a:solidFill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</a:rPr>
              <a:t>I</a:t>
            </a:r>
            <a:r>
              <a:rPr lang="en-US" sz="2800" b="1" i="1" dirty="0">
                <a:solidFill>
                  <a:srgbClr val="000000"/>
                </a:solidFill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</a:rPr>
              <a:t>I</a:t>
            </a:r>
            <a:r>
              <a:rPr lang="en-US" sz="2800" b="1" i="1" dirty="0">
                <a:solidFill>
                  <a:srgbClr val="000000"/>
                </a:solidFill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</a:rPr>
              <a:t>I</a:t>
            </a:r>
            <a:endParaRPr lang="ru-RU" sz="2800" b="1" i="1" dirty="0">
              <a:solidFill>
                <a:srgbClr val="000000"/>
              </a:solidFill>
            </a:endParaRPr>
          </a:p>
        </p:txBody>
      </p:sp>
      <p:sp>
        <p:nvSpPr>
          <p:cNvPr id="4102" name="Freeform 4"/>
          <p:cNvSpPr>
            <a:spLocks/>
          </p:cNvSpPr>
          <p:nvPr/>
        </p:nvSpPr>
        <p:spPr bwMode="auto">
          <a:xfrm>
            <a:off x="0" y="2357429"/>
            <a:ext cx="9144000" cy="45719"/>
          </a:xfrm>
          <a:custGeom>
            <a:avLst/>
            <a:gdLst>
              <a:gd name="T0" fmla="*/ 0 w 4672"/>
              <a:gd name="T1" fmla="*/ 16 h 16"/>
              <a:gd name="T2" fmla="*/ 4672 w 4672"/>
              <a:gd name="T3" fmla="*/ 0 h 16"/>
              <a:gd name="T4" fmla="*/ 0 60000 65536"/>
              <a:gd name="T5" fmla="*/ 0 60000 65536"/>
              <a:gd name="T6" fmla="*/ 0 w 4672"/>
              <a:gd name="T7" fmla="*/ 0 h 16"/>
              <a:gd name="T8" fmla="*/ 4672 w 4672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672" h="16">
                <a:moveTo>
                  <a:pt x="0" y="16"/>
                </a:moveTo>
                <a:lnTo>
                  <a:pt x="4672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103" name="Text Box 5"/>
          <p:cNvSpPr txBox="1">
            <a:spLocks noChangeArrowheads="1"/>
          </p:cNvSpPr>
          <p:nvPr/>
        </p:nvSpPr>
        <p:spPr bwMode="auto">
          <a:xfrm>
            <a:off x="4786314" y="2357430"/>
            <a:ext cx="46679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44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5173" name="Object 3"/>
          <p:cNvGraphicFramePr>
            <a:graphicFrameLocks noChangeAspect="1"/>
          </p:cNvGraphicFramePr>
          <p:nvPr/>
        </p:nvGraphicFramePr>
        <p:xfrm>
          <a:off x="500034" y="2428868"/>
          <a:ext cx="1115228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Формула" r:id="rId3" imgW="241200" imgH="139680" progId="Equation.3">
                  <p:embed/>
                </p:oleObj>
              </mc:Choice>
              <mc:Fallback>
                <p:oleObj name="Формула" r:id="rId3" imgW="24120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2428868"/>
                        <a:ext cx="1115228" cy="6429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Oval 6"/>
          <p:cNvSpPr>
            <a:spLocks noChangeArrowheads="1"/>
          </p:cNvSpPr>
          <p:nvPr/>
        </p:nvSpPr>
        <p:spPr bwMode="auto">
          <a:xfrm>
            <a:off x="4857752" y="2285992"/>
            <a:ext cx="217488" cy="215900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135174" name="Object 2"/>
          <p:cNvGraphicFramePr>
            <a:graphicFrameLocks noChangeAspect="1"/>
          </p:cNvGraphicFramePr>
          <p:nvPr/>
        </p:nvGraphicFramePr>
        <p:xfrm>
          <a:off x="0" y="3286124"/>
          <a:ext cx="8718550" cy="185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Формула" r:id="rId5" imgW="1460160" imgH="431640" progId="Equation.3">
                  <p:embed/>
                </p:oleObj>
              </mc:Choice>
              <mc:Fallback>
                <p:oleObj name="Формула" r:id="rId5" imgW="14601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86124"/>
                        <a:ext cx="8718550" cy="1852613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FF00"/>
                          </a:gs>
                          <a:gs pos="100000">
                            <a:schemeClr val="bg1"/>
                          </a:gs>
                        </a:gsLst>
                        <a:lin ang="27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Дуга 56"/>
          <p:cNvSpPr/>
          <p:nvPr/>
        </p:nvSpPr>
        <p:spPr>
          <a:xfrm>
            <a:off x="1285852" y="1785926"/>
            <a:ext cx="3643338" cy="1214446"/>
          </a:xfrm>
          <a:prstGeom prst="arc">
            <a:avLst>
              <a:gd name="adj1" fmla="val 10817186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pic>
        <p:nvPicPr>
          <p:cNvPr id="38" name="Picture 127" descr="image001"/>
          <p:cNvPicPr>
            <a:picLocks noChangeAspect="1" noChangeArrowheads="1" noCrop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1714488"/>
            <a:ext cx="357190" cy="631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" name="Group 17"/>
          <p:cNvGrpSpPr>
            <a:grpSpLocks/>
          </p:cNvGrpSpPr>
          <p:nvPr/>
        </p:nvGrpSpPr>
        <p:grpSpPr bwMode="auto">
          <a:xfrm>
            <a:off x="-1928858" y="-3500486"/>
            <a:ext cx="2883579" cy="3500486"/>
            <a:chOff x="2832" y="2736"/>
            <a:chExt cx="676" cy="1050"/>
          </a:xfrm>
        </p:grpSpPr>
        <p:sp>
          <p:nvSpPr>
            <p:cNvPr id="45" name="Freeform 18"/>
            <p:cNvSpPr>
              <a:spLocks/>
            </p:cNvSpPr>
            <p:nvPr/>
          </p:nvSpPr>
          <p:spPr bwMode="auto">
            <a:xfrm>
              <a:off x="3171" y="3500"/>
              <a:ext cx="0" cy="241"/>
            </a:xfrm>
            <a:custGeom>
              <a:avLst/>
              <a:gdLst>
                <a:gd name="T0" fmla="*/ 0 w 1"/>
                <a:gd name="T1" fmla="*/ 0 h 256"/>
                <a:gd name="T2" fmla="*/ 0 w 1"/>
                <a:gd name="T3" fmla="*/ 214 h 256"/>
                <a:gd name="T4" fmla="*/ 0 60000 65536"/>
                <a:gd name="T5" fmla="*/ 0 60000 65536"/>
                <a:gd name="T6" fmla="*/ 0 w 1"/>
                <a:gd name="T7" fmla="*/ 0 h 256"/>
                <a:gd name="T8" fmla="*/ 0 w 1"/>
                <a:gd name="T9" fmla="*/ 256 h 2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56">
                  <a:moveTo>
                    <a:pt x="0" y="0"/>
                  </a:moveTo>
                  <a:lnTo>
                    <a:pt x="0" y="25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6" name="Freeform 19"/>
            <p:cNvSpPr>
              <a:spLocks/>
            </p:cNvSpPr>
            <p:nvPr/>
          </p:nvSpPr>
          <p:spPr bwMode="auto">
            <a:xfrm>
              <a:off x="2968" y="3353"/>
              <a:ext cx="406" cy="399"/>
            </a:xfrm>
            <a:custGeom>
              <a:avLst/>
              <a:gdLst/>
              <a:ahLst/>
              <a:cxnLst>
                <a:cxn ang="0">
                  <a:pos x="79" y="8"/>
                </a:cxn>
                <a:cxn ang="0">
                  <a:pos x="313" y="8"/>
                </a:cxn>
                <a:cxn ang="0">
                  <a:pos x="367" y="8"/>
                </a:cxn>
                <a:cxn ang="0">
                  <a:pos x="385" y="28"/>
                </a:cxn>
                <a:cxn ang="0">
                  <a:pos x="417" y="84"/>
                </a:cxn>
                <a:cxn ang="0">
                  <a:pos x="433" y="132"/>
                </a:cxn>
                <a:cxn ang="0">
                  <a:pos x="463" y="200"/>
                </a:cxn>
                <a:cxn ang="0">
                  <a:pos x="463" y="296"/>
                </a:cxn>
                <a:cxn ang="0">
                  <a:pos x="437" y="348"/>
                </a:cxn>
                <a:cxn ang="0">
                  <a:pos x="429" y="404"/>
                </a:cxn>
                <a:cxn ang="0">
                  <a:pos x="425" y="420"/>
                </a:cxn>
                <a:cxn ang="0">
                  <a:pos x="393" y="388"/>
                </a:cxn>
                <a:cxn ang="0">
                  <a:pos x="369" y="372"/>
                </a:cxn>
                <a:cxn ang="0">
                  <a:pos x="317" y="360"/>
                </a:cxn>
                <a:cxn ang="0">
                  <a:pos x="273" y="380"/>
                </a:cxn>
                <a:cxn ang="0">
                  <a:pos x="237" y="408"/>
                </a:cxn>
                <a:cxn ang="0">
                  <a:pos x="223" y="392"/>
                </a:cxn>
                <a:cxn ang="0">
                  <a:pos x="165" y="368"/>
                </a:cxn>
                <a:cxn ang="0">
                  <a:pos x="105" y="368"/>
                </a:cxn>
                <a:cxn ang="0">
                  <a:pos x="73" y="400"/>
                </a:cxn>
                <a:cxn ang="0">
                  <a:pos x="49" y="412"/>
                </a:cxn>
                <a:cxn ang="0">
                  <a:pos x="31" y="392"/>
                </a:cxn>
                <a:cxn ang="0">
                  <a:pos x="13" y="340"/>
                </a:cxn>
                <a:cxn ang="0">
                  <a:pos x="1" y="272"/>
                </a:cxn>
                <a:cxn ang="0">
                  <a:pos x="5" y="212"/>
                </a:cxn>
                <a:cxn ang="0">
                  <a:pos x="31" y="152"/>
                </a:cxn>
                <a:cxn ang="0">
                  <a:pos x="57" y="100"/>
                </a:cxn>
                <a:cxn ang="0">
                  <a:pos x="79" y="8"/>
                </a:cxn>
              </a:cxnLst>
              <a:rect l="0" t="0" r="r" b="b"/>
              <a:pathLst>
                <a:path w="468" h="423">
                  <a:moveTo>
                    <a:pt x="79" y="8"/>
                  </a:moveTo>
                  <a:cubicBezTo>
                    <a:pt x="118" y="0"/>
                    <a:pt x="265" y="8"/>
                    <a:pt x="313" y="8"/>
                  </a:cubicBezTo>
                  <a:cubicBezTo>
                    <a:pt x="361" y="8"/>
                    <a:pt x="355" y="5"/>
                    <a:pt x="367" y="8"/>
                  </a:cubicBezTo>
                  <a:cubicBezTo>
                    <a:pt x="379" y="11"/>
                    <a:pt x="377" y="15"/>
                    <a:pt x="385" y="28"/>
                  </a:cubicBezTo>
                  <a:cubicBezTo>
                    <a:pt x="393" y="41"/>
                    <a:pt x="409" y="67"/>
                    <a:pt x="417" y="84"/>
                  </a:cubicBezTo>
                  <a:cubicBezTo>
                    <a:pt x="425" y="101"/>
                    <a:pt x="425" y="113"/>
                    <a:pt x="433" y="132"/>
                  </a:cubicBezTo>
                  <a:cubicBezTo>
                    <a:pt x="441" y="151"/>
                    <a:pt x="458" y="173"/>
                    <a:pt x="463" y="200"/>
                  </a:cubicBezTo>
                  <a:cubicBezTo>
                    <a:pt x="468" y="227"/>
                    <a:pt x="467" y="271"/>
                    <a:pt x="463" y="296"/>
                  </a:cubicBezTo>
                  <a:cubicBezTo>
                    <a:pt x="459" y="321"/>
                    <a:pt x="443" y="330"/>
                    <a:pt x="437" y="348"/>
                  </a:cubicBezTo>
                  <a:cubicBezTo>
                    <a:pt x="431" y="366"/>
                    <a:pt x="431" y="392"/>
                    <a:pt x="429" y="404"/>
                  </a:cubicBezTo>
                  <a:cubicBezTo>
                    <a:pt x="427" y="416"/>
                    <a:pt x="431" y="423"/>
                    <a:pt x="425" y="420"/>
                  </a:cubicBezTo>
                  <a:cubicBezTo>
                    <a:pt x="419" y="417"/>
                    <a:pt x="402" y="396"/>
                    <a:pt x="393" y="388"/>
                  </a:cubicBezTo>
                  <a:cubicBezTo>
                    <a:pt x="384" y="380"/>
                    <a:pt x="382" y="377"/>
                    <a:pt x="369" y="372"/>
                  </a:cubicBezTo>
                  <a:cubicBezTo>
                    <a:pt x="356" y="367"/>
                    <a:pt x="333" y="359"/>
                    <a:pt x="317" y="360"/>
                  </a:cubicBezTo>
                  <a:cubicBezTo>
                    <a:pt x="301" y="361"/>
                    <a:pt x="286" y="372"/>
                    <a:pt x="273" y="380"/>
                  </a:cubicBezTo>
                  <a:cubicBezTo>
                    <a:pt x="260" y="388"/>
                    <a:pt x="245" y="406"/>
                    <a:pt x="237" y="408"/>
                  </a:cubicBezTo>
                  <a:cubicBezTo>
                    <a:pt x="229" y="410"/>
                    <a:pt x="235" y="399"/>
                    <a:pt x="223" y="392"/>
                  </a:cubicBezTo>
                  <a:cubicBezTo>
                    <a:pt x="211" y="385"/>
                    <a:pt x="185" y="372"/>
                    <a:pt x="165" y="368"/>
                  </a:cubicBezTo>
                  <a:cubicBezTo>
                    <a:pt x="145" y="364"/>
                    <a:pt x="120" y="363"/>
                    <a:pt x="105" y="368"/>
                  </a:cubicBezTo>
                  <a:cubicBezTo>
                    <a:pt x="90" y="373"/>
                    <a:pt x="82" y="393"/>
                    <a:pt x="73" y="400"/>
                  </a:cubicBezTo>
                  <a:cubicBezTo>
                    <a:pt x="64" y="407"/>
                    <a:pt x="56" y="413"/>
                    <a:pt x="49" y="412"/>
                  </a:cubicBezTo>
                  <a:cubicBezTo>
                    <a:pt x="42" y="411"/>
                    <a:pt x="37" y="404"/>
                    <a:pt x="31" y="392"/>
                  </a:cubicBezTo>
                  <a:cubicBezTo>
                    <a:pt x="25" y="380"/>
                    <a:pt x="18" y="360"/>
                    <a:pt x="13" y="340"/>
                  </a:cubicBezTo>
                  <a:cubicBezTo>
                    <a:pt x="8" y="320"/>
                    <a:pt x="2" y="293"/>
                    <a:pt x="1" y="272"/>
                  </a:cubicBezTo>
                  <a:cubicBezTo>
                    <a:pt x="0" y="251"/>
                    <a:pt x="0" y="232"/>
                    <a:pt x="5" y="212"/>
                  </a:cubicBezTo>
                  <a:cubicBezTo>
                    <a:pt x="10" y="192"/>
                    <a:pt x="22" y="171"/>
                    <a:pt x="31" y="152"/>
                  </a:cubicBezTo>
                  <a:cubicBezTo>
                    <a:pt x="40" y="133"/>
                    <a:pt x="49" y="124"/>
                    <a:pt x="57" y="100"/>
                  </a:cubicBezTo>
                  <a:cubicBezTo>
                    <a:pt x="65" y="76"/>
                    <a:pt x="75" y="27"/>
                    <a:pt x="79" y="8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tx2"/>
                </a:gs>
                <a:gs pos="100000">
                  <a:schemeClr val="bg2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7" name="Freeform 20"/>
            <p:cNvSpPr>
              <a:spLocks/>
            </p:cNvSpPr>
            <p:nvPr/>
          </p:nvSpPr>
          <p:spPr bwMode="auto">
            <a:xfrm>
              <a:off x="3162" y="3360"/>
              <a:ext cx="41" cy="136"/>
            </a:xfrm>
            <a:custGeom>
              <a:avLst/>
              <a:gdLst>
                <a:gd name="T0" fmla="*/ 0 w 48"/>
                <a:gd name="T1" fmla="*/ 0 h 144"/>
                <a:gd name="T2" fmla="*/ 30 w 48"/>
                <a:gd name="T3" fmla="*/ 0 h 144"/>
                <a:gd name="T4" fmla="*/ 30 w 48"/>
                <a:gd name="T5" fmla="*/ 121 h 144"/>
                <a:gd name="T6" fmla="*/ 0 w 48"/>
                <a:gd name="T7" fmla="*/ 121 h 144"/>
                <a:gd name="T8" fmla="*/ 0 w 48"/>
                <a:gd name="T9" fmla="*/ 0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144"/>
                <a:gd name="T17" fmla="*/ 48 w 4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144">
                  <a:moveTo>
                    <a:pt x="0" y="0"/>
                  </a:moveTo>
                  <a:lnTo>
                    <a:pt x="48" y="0"/>
                  </a:lnTo>
                  <a:lnTo>
                    <a:pt x="48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8" name="Freeform 21"/>
            <p:cNvSpPr>
              <a:spLocks/>
            </p:cNvSpPr>
            <p:nvPr/>
          </p:nvSpPr>
          <p:spPr bwMode="auto">
            <a:xfrm>
              <a:off x="3240" y="3356"/>
              <a:ext cx="111" cy="136"/>
            </a:xfrm>
            <a:custGeom>
              <a:avLst/>
              <a:gdLst>
                <a:gd name="T0" fmla="*/ 82 w 128"/>
                <a:gd name="T1" fmla="*/ 112 h 144"/>
                <a:gd name="T2" fmla="*/ 83 w 128"/>
                <a:gd name="T3" fmla="*/ 121 h 144"/>
                <a:gd name="T4" fmla="*/ 0 w 128"/>
                <a:gd name="T5" fmla="*/ 4 h 144"/>
                <a:gd name="T6" fmla="*/ 39 w 128"/>
                <a:gd name="T7" fmla="*/ 0 h 144"/>
                <a:gd name="T8" fmla="*/ 82 w 128"/>
                <a:gd name="T9" fmla="*/ 112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144"/>
                <a:gd name="T17" fmla="*/ 128 w 12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144">
                  <a:moveTo>
                    <a:pt x="127" y="133"/>
                  </a:moveTo>
                  <a:lnTo>
                    <a:pt x="128" y="144"/>
                  </a:lnTo>
                  <a:lnTo>
                    <a:pt x="0" y="4"/>
                  </a:lnTo>
                  <a:lnTo>
                    <a:pt x="60" y="0"/>
                  </a:lnTo>
                  <a:lnTo>
                    <a:pt x="127" y="133"/>
                  </a:ln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9" name="Freeform 22"/>
            <p:cNvSpPr>
              <a:spLocks/>
            </p:cNvSpPr>
            <p:nvPr/>
          </p:nvSpPr>
          <p:spPr bwMode="auto">
            <a:xfrm>
              <a:off x="3000" y="3353"/>
              <a:ext cx="90" cy="143"/>
            </a:xfrm>
            <a:custGeom>
              <a:avLst/>
              <a:gdLst>
                <a:gd name="T0" fmla="*/ 0 w 104"/>
                <a:gd name="T1" fmla="*/ 127 h 152"/>
                <a:gd name="T2" fmla="*/ 5 w 104"/>
                <a:gd name="T3" fmla="*/ 113 h 152"/>
                <a:gd name="T4" fmla="*/ 29 w 104"/>
                <a:gd name="T5" fmla="*/ 0 h 152"/>
                <a:gd name="T6" fmla="*/ 68 w 104"/>
                <a:gd name="T7" fmla="*/ 8 h 152"/>
                <a:gd name="T8" fmla="*/ 0 w 104"/>
                <a:gd name="T9" fmla="*/ 127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152"/>
                <a:gd name="T17" fmla="*/ 104 w 104"/>
                <a:gd name="T18" fmla="*/ 152 h 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152">
                  <a:moveTo>
                    <a:pt x="0" y="152"/>
                  </a:moveTo>
                  <a:lnTo>
                    <a:pt x="8" y="136"/>
                  </a:lnTo>
                  <a:lnTo>
                    <a:pt x="44" y="0"/>
                  </a:lnTo>
                  <a:lnTo>
                    <a:pt x="104" y="8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0" name="Freeform 23"/>
            <p:cNvSpPr>
              <a:spLocks/>
            </p:cNvSpPr>
            <p:nvPr/>
          </p:nvSpPr>
          <p:spPr bwMode="auto">
            <a:xfrm>
              <a:off x="3031" y="3160"/>
              <a:ext cx="272" cy="203"/>
            </a:xfrm>
            <a:custGeom>
              <a:avLst/>
              <a:gdLst>
                <a:gd name="T0" fmla="*/ 3 w 313"/>
                <a:gd name="T1" fmla="*/ 178 h 215"/>
                <a:gd name="T2" fmla="*/ 29 w 313"/>
                <a:gd name="T3" fmla="*/ 175 h 215"/>
                <a:gd name="T4" fmla="*/ 173 w 313"/>
                <a:gd name="T5" fmla="*/ 172 h 215"/>
                <a:gd name="T6" fmla="*/ 199 w 313"/>
                <a:gd name="T7" fmla="*/ 172 h 215"/>
                <a:gd name="T8" fmla="*/ 205 w 313"/>
                <a:gd name="T9" fmla="*/ 128 h 215"/>
                <a:gd name="T10" fmla="*/ 202 w 313"/>
                <a:gd name="T11" fmla="*/ 77 h 215"/>
                <a:gd name="T12" fmla="*/ 187 w 313"/>
                <a:gd name="T13" fmla="*/ 34 h 215"/>
                <a:gd name="T14" fmla="*/ 163 w 313"/>
                <a:gd name="T15" fmla="*/ 17 h 215"/>
                <a:gd name="T16" fmla="*/ 134 w 313"/>
                <a:gd name="T17" fmla="*/ 4 h 215"/>
                <a:gd name="T18" fmla="*/ 105 w 313"/>
                <a:gd name="T19" fmla="*/ 38 h 215"/>
                <a:gd name="T20" fmla="*/ 100 w 313"/>
                <a:gd name="T21" fmla="*/ 38 h 215"/>
                <a:gd name="T22" fmla="*/ 71 w 313"/>
                <a:gd name="T23" fmla="*/ 8 h 215"/>
                <a:gd name="T24" fmla="*/ 53 w 313"/>
                <a:gd name="T25" fmla="*/ 13 h 215"/>
                <a:gd name="T26" fmla="*/ 29 w 313"/>
                <a:gd name="T27" fmla="*/ 40 h 215"/>
                <a:gd name="T28" fmla="*/ 10 w 313"/>
                <a:gd name="T29" fmla="*/ 71 h 215"/>
                <a:gd name="T30" fmla="*/ 3 w 313"/>
                <a:gd name="T31" fmla="*/ 98 h 215"/>
                <a:gd name="T32" fmla="*/ 3 w 313"/>
                <a:gd name="T33" fmla="*/ 138 h 215"/>
                <a:gd name="T34" fmla="*/ 0 w 313"/>
                <a:gd name="T35" fmla="*/ 161 h 215"/>
                <a:gd name="T36" fmla="*/ 3 w 313"/>
                <a:gd name="T37" fmla="*/ 178 h 2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13"/>
                <a:gd name="T58" fmla="*/ 0 h 215"/>
                <a:gd name="T59" fmla="*/ 313 w 313"/>
                <a:gd name="T60" fmla="*/ 215 h 21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13" h="215">
                  <a:moveTo>
                    <a:pt x="6" y="212"/>
                  </a:moveTo>
                  <a:cubicBezTo>
                    <a:pt x="13" y="215"/>
                    <a:pt x="1" y="209"/>
                    <a:pt x="44" y="208"/>
                  </a:cubicBezTo>
                  <a:cubicBezTo>
                    <a:pt x="87" y="207"/>
                    <a:pt x="221" y="205"/>
                    <a:pt x="264" y="204"/>
                  </a:cubicBezTo>
                  <a:cubicBezTo>
                    <a:pt x="307" y="203"/>
                    <a:pt x="296" y="213"/>
                    <a:pt x="304" y="204"/>
                  </a:cubicBezTo>
                  <a:cubicBezTo>
                    <a:pt x="312" y="195"/>
                    <a:pt x="311" y="171"/>
                    <a:pt x="312" y="152"/>
                  </a:cubicBezTo>
                  <a:cubicBezTo>
                    <a:pt x="313" y="133"/>
                    <a:pt x="313" y="111"/>
                    <a:pt x="308" y="92"/>
                  </a:cubicBezTo>
                  <a:cubicBezTo>
                    <a:pt x="303" y="73"/>
                    <a:pt x="294" y="52"/>
                    <a:pt x="284" y="40"/>
                  </a:cubicBezTo>
                  <a:cubicBezTo>
                    <a:pt x="274" y="28"/>
                    <a:pt x="261" y="26"/>
                    <a:pt x="248" y="20"/>
                  </a:cubicBezTo>
                  <a:cubicBezTo>
                    <a:pt x="235" y="14"/>
                    <a:pt x="219" y="0"/>
                    <a:pt x="204" y="4"/>
                  </a:cubicBezTo>
                  <a:cubicBezTo>
                    <a:pt x="189" y="8"/>
                    <a:pt x="169" y="37"/>
                    <a:pt x="160" y="44"/>
                  </a:cubicBezTo>
                  <a:cubicBezTo>
                    <a:pt x="151" y="51"/>
                    <a:pt x="161" y="50"/>
                    <a:pt x="152" y="44"/>
                  </a:cubicBezTo>
                  <a:cubicBezTo>
                    <a:pt x="143" y="38"/>
                    <a:pt x="120" y="13"/>
                    <a:pt x="108" y="8"/>
                  </a:cubicBezTo>
                  <a:cubicBezTo>
                    <a:pt x="96" y="3"/>
                    <a:pt x="91" y="9"/>
                    <a:pt x="80" y="16"/>
                  </a:cubicBezTo>
                  <a:cubicBezTo>
                    <a:pt x="69" y="23"/>
                    <a:pt x="55" y="37"/>
                    <a:pt x="44" y="48"/>
                  </a:cubicBezTo>
                  <a:cubicBezTo>
                    <a:pt x="33" y="59"/>
                    <a:pt x="22" y="73"/>
                    <a:pt x="16" y="84"/>
                  </a:cubicBezTo>
                  <a:cubicBezTo>
                    <a:pt x="10" y="95"/>
                    <a:pt x="8" y="103"/>
                    <a:pt x="6" y="116"/>
                  </a:cubicBezTo>
                  <a:cubicBezTo>
                    <a:pt x="4" y="129"/>
                    <a:pt x="7" y="151"/>
                    <a:pt x="6" y="164"/>
                  </a:cubicBezTo>
                  <a:cubicBezTo>
                    <a:pt x="5" y="177"/>
                    <a:pt x="0" y="184"/>
                    <a:pt x="0" y="192"/>
                  </a:cubicBezTo>
                  <a:cubicBezTo>
                    <a:pt x="0" y="200"/>
                    <a:pt x="2" y="209"/>
                    <a:pt x="6" y="2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1" name="Freeform 24"/>
            <p:cNvSpPr>
              <a:spLocks/>
            </p:cNvSpPr>
            <p:nvPr/>
          </p:nvSpPr>
          <p:spPr bwMode="auto">
            <a:xfrm>
              <a:off x="3089" y="3134"/>
              <a:ext cx="73" cy="90"/>
            </a:xfrm>
            <a:custGeom>
              <a:avLst/>
              <a:gdLst>
                <a:gd name="T0" fmla="*/ 26 w 84"/>
                <a:gd name="T1" fmla="*/ 0 h 96"/>
                <a:gd name="T2" fmla="*/ 18 w 84"/>
                <a:gd name="T3" fmla="*/ 9 h 96"/>
                <a:gd name="T4" fmla="*/ 0 w 84"/>
                <a:gd name="T5" fmla="*/ 23 h 96"/>
                <a:gd name="T6" fmla="*/ 37 w 84"/>
                <a:gd name="T7" fmla="*/ 79 h 96"/>
                <a:gd name="T8" fmla="*/ 55 w 84"/>
                <a:gd name="T9" fmla="*/ 49 h 96"/>
                <a:gd name="T10" fmla="*/ 21 w 84"/>
                <a:gd name="T11" fmla="*/ 8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96"/>
                <a:gd name="T20" fmla="*/ 84 w 84"/>
                <a:gd name="T21" fmla="*/ 96 h 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96">
                  <a:moveTo>
                    <a:pt x="40" y="0"/>
                  </a:moveTo>
                  <a:cubicBezTo>
                    <a:pt x="34" y="12"/>
                    <a:pt x="43" y="12"/>
                    <a:pt x="28" y="12"/>
                  </a:cubicBezTo>
                  <a:lnTo>
                    <a:pt x="0" y="28"/>
                  </a:lnTo>
                  <a:lnTo>
                    <a:pt x="56" y="96"/>
                  </a:lnTo>
                  <a:lnTo>
                    <a:pt x="84" y="60"/>
                  </a:lnTo>
                  <a:lnTo>
                    <a:pt x="32" y="8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2" name="Freeform 25"/>
            <p:cNvSpPr>
              <a:spLocks/>
            </p:cNvSpPr>
            <p:nvPr/>
          </p:nvSpPr>
          <p:spPr bwMode="auto">
            <a:xfrm flipH="1">
              <a:off x="3162" y="3134"/>
              <a:ext cx="72" cy="90"/>
            </a:xfrm>
            <a:custGeom>
              <a:avLst/>
              <a:gdLst>
                <a:gd name="T0" fmla="*/ 25 w 84"/>
                <a:gd name="T1" fmla="*/ 0 h 96"/>
                <a:gd name="T2" fmla="*/ 18 w 84"/>
                <a:gd name="T3" fmla="*/ 9 h 96"/>
                <a:gd name="T4" fmla="*/ 0 w 84"/>
                <a:gd name="T5" fmla="*/ 23 h 96"/>
                <a:gd name="T6" fmla="*/ 35 w 84"/>
                <a:gd name="T7" fmla="*/ 79 h 96"/>
                <a:gd name="T8" fmla="*/ 53 w 84"/>
                <a:gd name="T9" fmla="*/ 49 h 96"/>
                <a:gd name="T10" fmla="*/ 20 w 84"/>
                <a:gd name="T11" fmla="*/ 8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96"/>
                <a:gd name="T20" fmla="*/ 84 w 84"/>
                <a:gd name="T21" fmla="*/ 96 h 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96">
                  <a:moveTo>
                    <a:pt x="40" y="0"/>
                  </a:moveTo>
                  <a:cubicBezTo>
                    <a:pt x="34" y="12"/>
                    <a:pt x="43" y="12"/>
                    <a:pt x="28" y="12"/>
                  </a:cubicBezTo>
                  <a:lnTo>
                    <a:pt x="0" y="28"/>
                  </a:lnTo>
                  <a:lnTo>
                    <a:pt x="56" y="96"/>
                  </a:lnTo>
                  <a:lnTo>
                    <a:pt x="84" y="60"/>
                  </a:lnTo>
                  <a:lnTo>
                    <a:pt x="32" y="8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3" name="Freeform 26"/>
            <p:cNvSpPr>
              <a:spLocks/>
            </p:cNvSpPr>
            <p:nvPr/>
          </p:nvSpPr>
          <p:spPr bwMode="auto">
            <a:xfrm>
              <a:off x="3168" y="3360"/>
              <a:ext cx="6" cy="376"/>
            </a:xfrm>
            <a:custGeom>
              <a:avLst/>
              <a:gdLst>
                <a:gd name="T0" fmla="*/ 0 w 8"/>
                <a:gd name="T1" fmla="*/ 0 h 400"/>
                <a:gd name="T2" fmla="*/ 3 w 8"/>
                <a:gd name="T3" fmla="*/ 332 h 400"/>
                <a:gd name="T4" fmla="*/ 0 60000 65536"/>
                <a:gd name="T5" fmla="*/ 0 60000 65536"/>
                <a:gd name="T6" fmla="*/ 0 w 8"/>
                <a:gd name="T7" fmla="*/ 0 h 400"/>
                <a:gd name="T8" fmla="*/ 8 w 8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400">
                  <a:moveTo>
                    <a:pt x="0" y="0"/>
                  </a:moveTo>
                  <a:lnTo>
                    <a:pt x="8" y="40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4" name="Freeform 27"/>
            <p:cNvSpPr>
              <a:spLocks/>
            </p:cNvSpPr>
            <p:nvPr/>
          </p:nvSpPr>
          <p:spPr bwMode="auto">
            <a:xfrm>
              <a:off x="3164" y="3198"/>
              <a:ext cx="1" cy="150"/>
            </a:xfrm>
            <a:custGeom>
              <a:avLst/>
              <a:gdLst>
                <a:gd name="T0" fmla="*/ 0 w 1"/>
                <a:gd name="T1" fmla="*/ 0 h 160"/>
                <a:gd name="T2" fmla="*/ 0 w 1"/>
                <a:gd name="T3" fmla="*/ 132 h 160"/>
                <a:gd name="T4" fmla="*/ 0 60000 65536"/>
                <a:gd name="T5" fmla="*/ 0 60000 65536"/>
                <a:gd name="T6" fmla="*/ 0 w 1"/>
                <a:gd name="T7" fmla="*/ 0 h 160"/>
                <a:gd name="T8" fmla="*/ 1 w 1"/>
                <a:gd name="T9" fmla="*/ 160 h 16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60">
                  <a:moveTo>
                    <a:pt x="0" y="0"/>
                  </a:moveTo>
                  <a:lnTo>
                    <a:pt x="0" y="16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5" name="Freeform 28" descr="Коричневый мрамор"/>
            <p:cNvSpPr>
              <a:spLocks/>
            </p:cNvSpPr>
            <p:nvPr/>
          </p:nvSpPr>
          <p:spPr bwMode="auto">
            <a:xfrm>
              <a:off x="3009" y="3696"/>
              <a:ext cx="341" cy="90"/>
            </a:xfrm>
            <a:custGeom>
              <a:avLst/>
              <a:gdLst>
                <a:gd name="T0" fmla="*/ 10 w 352"/>
                <a:gd name="T1" fmla="*/ 42 h 95"/>
                <a:gd name="T2" fmla="*/ 11 w 352"/>
                <a:gd name="T3" fmla="*/ 73 h 95"/>
                <a:gd name="T4" fmla="*/ 53 w 352"/>
                <a:gd name="T5" fmla="*/ 73 h 95"/>
                <a:gd name="T6" fmla="*/ 165 w 352"/>
                <a:gd name="T7" fmla="*/ 75 h 95"/>
                <a:gd name="T8" fmla="*/ 298 w 352"/>
                <a:gd name="T9" fmla="*/ 75 h 95"/>
                <a:gd name="T10" fmla="*/ 295 w 352"/>
                <a:gd name="T11" fmla="*/ 37 h 95"/>
                <a:gd name="T12" fmla="*/ 222 w 352"/>
                <a:gd name="T13" fmla="*/ 1 h 95"/>
                <a:gd name="T14" fmla="*/ 165 w 352"/>
                <a:gd name="T15" fmla="*/ 34 h 95"/>
                <a:gd name="T16" fmla="*/ 170 w 352"/>
                <a:gd name="T17" fmla="*/ 73 h 95"/>
                <a:gd name="T18" fmla="*/ 140 w 352"/>
                <a:gd name="T19" fmla="*/ 28 h 95"/>
                <a:gd name="T20" fmla="*/ 64 w 352"/>
                <a:gd name="T21" fmla="*/ 7 h 95"/>
                <a:gd name="T22" fmla="*/ 10 w 352"/>
                <a:gd name="T23" fmla="*/ 42 h 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2"/>
                <a:gd name="T37" fmla="*/ 0 h 95"/>
                <a:gd name="T38" fmla="*/ 352 w 352"/>
                <a:gd name="T39" fmla="*/ 95 h 9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2" h="95">
                  <a:moveTo>
                    <a:pt x="10" y="49"/>
                  </a:moveTo>
                  <a:cubicBezTo>
                    <a:pt x="0" y="62"/>
                    <a:pt x="3" y="80"/>
                    <a:pt x="11" y="86"/>
                  </a:cubicBezTo>
                  <a:cubicBezTo>
                    <a:pt x="19" y="92"/>
                    <a:pt x="31" y="86"/>
                    <a:pt x="59" y="86"/>
                  </a:cubicBezTo>
                  <a:cubicBezTo>
                    <a:pt x="87" y="86"/>
                    <a:pt x="136" y="88"/>
                    <a:pt x="181" y="88"/>
                  </a:cubicBezTo>
                  <a:cubicBezTo>
                    <a:pt x="226" y="88"/>
                    <a:pt x="304" y="95"/>
                    <a:pt x="328" y="88"/>
                  </a:cubicBezTo>
                  <a:cubicBezTo>
                    <a:pt x="352" y="81"/>
                    <a:pt x="339" y="58"/>
                    <a:pt x="325" y="43"/>
                  </a:cubicBezTo>
                  <a:cubicBezTo>
                    <a:pt x="311" y="28"/>
                    <a:pt x="268" y="2"/>
                    <a:pt x="244" y="1"/>
                  </a:cubicBezTo>
                  <a:cubicBezTo>
                    <a:pt x="220" y="0"/>
                    <a:pt x="191" y="26"/>
                    <a:pt x="181" y="40"/>
                  </a:cubicBezTo>
                  <a:cubicBezTo>
                    <a:pt x="171" y="54"/>
                    <a:pt x="191" y="86"/>
                    <a:pt x="187" y="85"/>
                  </a:cubicBezTo>
                  <a:cubicBezTo>
                    <a:pt x="183" y="84"/>
                    <a:pt x="173" y="47"/>
                    <a:pt x="154" y="34"/>
                  </a:cubicBezTo>
                  <a:cubicBezTo>
                    <a:pt x="135" y="21"/>
                    <a:pt x="94" y="4"/>
                    <a:pt x="70" y="7"/>
                  </a:cubicBezTo>
                  <a:cubicBezTo>
                    <a:pt x="46" y="10"/>
                    <a:pt x="20" y="36"/>
                    <a:pt x="10" y="49"/>
                  </a:cubicBezTo>
                  <a:close/>
                </a:path>
              </a:pathLst>
            </a:custGeom>
            <a:blipFill dpi="0" rotWithShape="1">
              <a:blip r:embed="rId8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2971" y="2736"/>
              <a:ext cx="387" cy="287"/>
            </a:xfrm>
            <a:custGeom>
              <a:avLst/>
              <a:gdLst>
                <a:gd name="T0" fmla="*/ 342 w 400"/>
                <a:gd name="T1" fmla="*/ 248 h 301"/>
                <a:gd name="T2" fmla="*/ 361 w 400"/>
                <a:gd name="T3" fmla="*/ 191 h 301"/>
                <a:gd name="T4" fmla="*/ 348 w 400"/>
                <a:gd name="T5" fmla="*/ 175 h 301"/>
                <a:gd name="T6" fmla="*/ 350 w 400"/>
                <a:gd name="T7" fmla="*/ 144 h 301"/>
                <a:gd name="T8" fmla="*/ 326 w 400"/>
                <a:gd name="T9" fmla="*/ 131 h 301"/>
                <a:gd name="T10" fmla="*/ 331 w 400"/>
                <a:gd name="T11" fmla="*/ 105 h 301"/>
                <a:gd name="T12" fmla="*/ 318 w 400"/>
                <a:gd name="T13" fmla="*/ 108 h 301"/>
                <a:gd name="T14" fmla="*/ 266 w 400"/>
                <a:gd name="T15" fmla="*/ 58 h 301"/>
                <a:gd name="T16" fmla="*/ 242 w 400"/>
                <a:gd name="T17" fmla="*/ 55 h 301"/>
                <a:gd name="T18" fmla="*/ 223 w 400"/>
                <a:gd name="T19" fmla="*/ 47 h 301"/>
                <a:gd name="T20" fmla="*/ 237 w 400"/>
                <a:gd name="T21" fmla="*/ 25 h 301"/>
                <a:gd name="T22" fmla="*/ 255 w 400"/>
                <a:gd name="T23" fmla="*/ 28 h 301"/>
                <a:gd name="T24" fmla="*/ 239 w 400"/>
                <a:gd name="T25" fmla="*/ 1 h 301"/>
                <a:gd name="T26" fmla="*/ 207 w 400"/>
                <a:gd name="T27" fmla="*/ 34 h 301"/>
                <a:gd name="T28" fmla="*/ 198 w 400"/>
                <a:gd name="T29" fmla="*/ 48 h 301"/>
                <a:gd name="T30" fmla="*/ 174 w 400"/>
                <a:gd name="T31" fmla="*/ 10 h 301"/>
                <a:gd name="T32" fmla="*/ 168 w 400"/>
                <a:gd name="T33" fmla="*/ 19 h 301"/>
                <a:gd name="T34" fmla="*/ 185 w 400"/>
                <a:gd name="T35" fmla="*/ 48 h 301"/>
                <a:gd name="T36" fmla="*/ 147 w 400"/>
                <a:gd name="T37" fmla="*/ 10 h 301"/>
                <a:gd name="T38" fmla="*/ 130 w 400"/>
                <a:gd name="T39" fmla="*/ 13 h 301"/>
                <a:gd name="T40" fmla="*/ 108 w 400"/>
                <a:gd name="T41" fmla="*/ 16 h 301"/>
                <a:gd name="T42" fmla="*/ 103 w 400"/>
                <a:gd name="T43" fmla="*/ 30 h 301"/>
                <a:gd name="T44" fmla="*/ 133 w 400"/>
                <a:gd name="T45" fmla="*/ 31 h 301"/>
                <a:gd name="T46" fmla="*/ 144 w 400"/>
                <a:gd name="T47" fmla="*/ 50 h 301"/>
                <a:gd name="T48" fmla="*/ 114 w 400"/>
                <a:gd name="T49" fmla="*/ 48 h 301"/>
                <a:gd name="T50" fmla="*/ 103 w 400"/>
                <a:gd name="T51" fmla="*/ 64 h 301"/>
                <a:gd name="T52" fmla="*/ 84 w 400"/>
                <a:gd name="T53" fmla="*/ 69 h 301"/>
                <a:gd name="T54" fmla="*/ 66 w 400"/>
                <a:gd name="T55" fmla="*/ 82 h 301"/>
                <a:gd name="T56" fmla="*/ 48 w 400"/>
                <a:gd name="T57" fmla="*/ 92 h 301"/>
                <a:gd name="T58" fmla="*/ 54 w 400"/>
                <a:gd name="T59" fmla="*/ 108 h 301"/>
                <a:gd name="T60" fmla="*/ 42 w 400"/>
                <a:gd name="T61" fmla="*/ 123 h 301"/>
                <a:gd name="T62" fmla="*/ 24 w 400"/>
                <a:gd name="T63" fmla="*/ 133 h 301"/>
                <a:gd name="T64" fmla="*/ 12 w 400"/>
                <a:gd name="T65" fmla="*/ 186 h 301"/>
                <a:gd name="T66" fmla="*/ 3 w 400"/>
                <a:gd name="T67" fmla="*/ 237 h 301"/>
                <a:gd name="T68" fmla="*/ 30 w 400"/>
                <a:gd name="T69" fmla="*/ 261 h 3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00"/>
                <a:gd name="T106" fmla="*/ 0 h 301"/>
                <a:gd name="T107" fmla="*/ 400 w 400"/>
                <a:gd name="T108" fmla="*/ 301 h 30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00" h="301">
                  <a:moveTo>
                    <a:pt x="378" y="286"/>
                  </a:moveTo>
                  <a:cubicBezTo>
                    <a:pt x="381" y="275"/>
                    <a:pt x="398" y="234"/>
                    <a:pt x="399" y="220"/>
                  </a:cubicBezTo>
                  <a:cubicBezTo>
                    <a:pt x="400" y="206"/>
                    <a:pt x="386" y="211"/>
                    <a:pt x="384" y="202"/>
                  </a:cubicBezTo>
                  <a:cubicBezTo>
                    <a:pt x="382" y="193"/>
                    <a:pt x="391" y="174"/>
                    <a:pt x="387" y="166"/>
                  </a:cubicBezTo>
                  <a:cubicBezTo>
                    <a:pt x="383" y="158"/>
                    <a:pt x="363" y="158"/>
                    <a:pt x="360" y="151"/>
                  </a:cubicBezTo>
                  <a:cubicBezTo>
                    <a:pt x="357" y="144"/>
                    <a:pt x="367" y="125"/>
                    <a:pt x="366" y="121"/>
                  </a:cubicBezTo>
                  <a:cubicBezTo>
                    <a:pt x="365" y="117"/>
                    <a:pt x="363" y="133"/>
                    <a:pt x="351" y="124"/>
                  </a:cubicBezTo>
                  <a:cubicBezTo>
                    <a:pt x="339" y="115"/>
                    <a:pt x="308" y="77"/>
                    <a:pt x="294" y="67"/>
                  </a:cubicBezTo>
                  <a:cubicBezTo>
                    <a:pt x="280" y="57"/>
                    <a:pt x="275" y="66"/>
                    <a:pt x="267" y="64"/>
                  </a:cubicBezTo>
                  <a:cubicBezTo>
                    <a:pt x="259" y="62"/>
                    <a:pt x="248" y="59"/>
                    <a:pt x="247" y="53"/>
                  </a:cubicBezTo>
                  <a:cubicBezTo>
                    <a:pt x="246" y="47"/>
                    <a:pt x="255" y="32"/>
                    <a:pt x="261" y="28"/>
                  </a:cubicBezTo>
                  <a:cubicBezTo>
                    <a:pt x="267" y="24"/>
                    <a:pt x="282" y="35"/>
                    <a:pt x="282" y="31"/>
                  </a:cubicBezTo>
                  <a:cubicBezTo>
                    <a:pt x="282" y="27"/>
                    <a:pt x="273" y="0"/>
                    <a:pt x="264" y="1"/>
                  </a:cubicBezTo>
                  <a:cubicBezTo>
                    <a:pt x="255" y="2"/>
                    <a:pt x="235" y="31"/>
                    <a:pt x="228" y="40"/>
                  </a:cubicBezTo>
                  <a:cubicBezTo>
                    <a:pt x="221" y="49"/>
                    <a:pt x="225" y="60"/>
                    <a:pt x="219" y="55"/>
                  </a:cubicBezTo>
                  <a:cubicBezTo>
                    <a:pt x="213" y="50"/>
                    <a:pt x="197" y="15"/>
                    <a:pt x="192" y="10"/>
                  </a:cubicBezTo>
                  <a:cubicBezTo>
                    <a:pt x="187" y="5"/>
                    <a:pt x="184" y="15"/>
                    <a:pt x="186" y="22"/>
                  </a:cubicBezTo>
                  <a:cubicBezTo>
                    <a:pt x="188" y="29"/>
                    <a:pt x="208" y="57"/>
                    <a:pt x="204" y="55"/>
                  </a:cubicBezTo>
                  <a:cubicBezTo>
                    <a:pt x="200" y="53"/>
                    <a:pt x="172" y="17"/>
                    <a:pt x="162" y="10"/>
                  </a:cubicBezTo>
                  <a:cubicBezTo>
                    <a:pt x="152" y="3"/>
                    <a:pt x="151" y="15"/>
                    <a:pt x="144" y="16"/>
                  </a:cubicBezTo>
                  <a:cubicBezTo>
                    <a:pt x="137" y="17"/>
                    <a:pt x="125" y="16"/>
                    <a:pt x="120" y="19"/>
                  </a:cubicBezTo>
                  <a:cubicBezTo>
                    <a:pt x="115" y="22"/>
                    <a:pt x="110" y="31"/>
                    <a:pt x="114" y="34"/>
                  </a:cubicBezTo>
                  <a:cubicBezTo>
                    <a:pt x="118" y="37"/>
                    <a:pt x="140" y="33"/>
                    <a:pt x="147" y="37"/>
                  </a:cubicBezTo>
                  <a:cubicBezTo>
                    <a:pt x="154" y="41"/>
                    <a:pt x="163" y="55"/>
                    <a:pt x="159" y="58"/>
                  </a:cubicBezTo>
                  <a:cubicBezTo>
                    <a:pt x="155" y="61"/>
                    <a:pt x="133" y="53"/>
                    <a:pt x="126" y="55"/>
                  </a:cubicBezTo>
                  <a:cubicBezTo>
                    <a:pt x="119" y="57"/>
                    <a:pt x="119" y="69"/>
                    <a:pt x="114" y="73"/>
                  </a:cubicBezTo>
                  <a:cubicBezTo>
                    <a:pt x="109" y="77"/>
                    <a:pt x="100" y="76"/>
                    <a:pt x="93" y="79"/>
                  </a:cubicBezTo>
                  <a:cubicBezTo>
                    <a:pt x="86" y="82"/>
                    <a:pt x="79" y="89"/>
                    <a:pt x="72" y="94"/>
                  </a:cubicBezTo>
                  <a:cubicBezTo>
                    <a:pt x="65" y="99"/>
                    <a:pt x="56" y="101"/>
                    <a:pt x="54" y="106"/>
                  </a:cubicBezTo>
                  <a:cubicBezTo>
                    <a:pt x="52" y="111"/>
                    <a:pt x="61" y="118"/>
                    <a:pt x="60" y="124"/>
                  </a:cubicBezTo>
                  <a:cubicBezTo>
                    <a:pt x="59" y="130"/>
                    <a:pt x="51" y="137"/>
                    <a:pt x="45" y="142"/>
                  </a:cubicBezTo>
                  <a:cubicBezTo>
                    <a:pt x="39" y="147"/>
                    <a:pt x="33" y="142"/>
                    <a:pt x="27" y="154"/>
                  </a:cubicBezTo>
                  <a:cubicBezTo>
                    <a:pt x="21" y="166"/>
                    <a:pt x="16" y="194"/>
                    <a:pt x="12" y="214"/>
                  </a:cubicBezTo>
                  <a:cubicBezTo>
                    <a:pt x="8" y="234"/>
                    <a:pt x="0" y="260"/>
                    <a:pt x="3" y="274"/>
                  </a:cubicBezTo>
                  <a:cubicBezTo>
                    <a:pt x="6" y="288"/>
                    <a:pt x="27" y="295"/>
                    <a:pt x="33" y="301"/>
                  </a:cubicBezTo>
                </a:path>
              </a:pathLst>
            </a:custGeom>
            <a:gradFill rotWithShape="1">
              <a:gsLst>
                <a:gs pos="0">
                  <a:srgbClr val="764906"/>
                </a:gs>
                <a:gs pos="100000">
                  <a:srgbClr val="FF9D0D"/>
                </a:gs>
              </a:gsLst>
              <a:path path="rect">
                <a:fillToRect l="50000" t="50000" r="50000" b="5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8" name="Freeform 30"/>
            <p:cNvSpPr>
              <a:spLocks/>
            </p:cNvSpPr>
            <p:nvPr/>
          </p:nvSpPr>
          <p:spPr bwMode="auto">
            <a:xfrm>
              <a:off x="3004" y="2838"/>
              <a:ext cx="333" cy="347"/>
            </a:xfrm>
            <a:custGeom>
              <a:avLst/>
              <a:gdLst>
                <a:gd name="T0" fmla="*/ 0 w 344"/>
                <a:gd name="T1" fmla="*/ 166 h 365"/>
                <a:gd name="T2" fmla="*/ 6 w 344"/>
                <a:gd name="T3" fmla="*/ 180 h 365"/>
                <a:gd name="T4" fmla="*/ 33 w 344"/>
                <a:gd name="T5" fmla="*/ 229 h 365"/>
                <a:gd name="T6" fmla="*/ 78 w 344"/>
                <a:gd name="T7" fmla="*/ 265 h 365"/>
                <a:gd name="T8" fmla="*/ 126 w 344"/>
                <a:gd name="T9" fmla="*/ 275 h 365"/>
                <a:gd name="T10" fmla="*/ 131 w 344"/>
                <a:gd name="T11" fmla="*/ 296 h 365"/>
                <a:gd name="T12" fmla="*/ 150 w 344"/>
                <a:gd name="T13" fmla="*/ 314 h 365"/>
                <a:gd name="T14" fmla="*/ 174 w 344"/>
                <a:gd name="T15" fmla="*/ 293 h 365"/>
                <a:gd name="T16" fmla="*/ 188 w 344"/>
                <a:gd name="T17" fmla="*/ 272 h 365"/>
                <a:gd name="T18" fmla="*/ 231 w 344"/>
                <a:gd name="T19" fmla="*/ 265 h 365"/>
                <a:gd name="T20" fmla="*/ 275 w 344"/>
                <a:gd name="T21" fmla="*/ 236 h 365"/>
                <a:gd name="T22" fmla="*/ 310 w 344"/>
                <a:gd name="T23" fmla="*/ 154 h 365"/>
                <a:gd name="T24" fmla="*/ 261 w 344"/>
                <a:gd name="T25" fmla="*/ 84 h 365"/>
                <a:gd name="T26" fmla="*/ 232 w 344"/>
                <a:gd name="T27" fmla="*/ 24 h 365"/>
                <a:gd name="T28" fmla="*/ 189 w 344"/>
                <a:gd name="T29" fmla="*/ 64 h 365"/>
                <a:gd name="T30" fmla="*/ 180 w 344"/>
                <a:gd name="T31" fmla="*/ 48 h 365"/>
                <a:gd name="T32" fmla="*/ 166 w 344"/>
                <a:gd name="T33" fmla="*/ 46 h 365"/>
                <a:gd name="T34" fmla="*/ 102 w 344"/>
                <a:gd name="T35" fmla="*/ 64 h 365"/>
                <a:gd name="T36" fmla="*/ 114 w 344"/>
                <a:gd name="T37" fmla="*/ 35 h 365"/>
                <a:gd name="T38" fmla="*/ 103 w 344"/>
                <a:gd name="T39" fmla="*/ 10 h 365"/>
                <a:gd name="T40" fmla="*/ 48 w 344"/>
                <a:gd name="T41" fmla="*/ 95 h 365"/>
                <a:gd name="T42" fmla="*/ 54 w 344"/>
                <a:gd name="T43" fmla="*/ 118 h 365"/>
                <a:gd name="T44" fmla="*/ 48 w 344"/>
                <a:gd name="T45" fmla="*/ 138 h 365"/>
                <a:gd name="T46" fmla="*/ 33 w 344"/>
                <a:gd name="T47" fmla="*/ 133 h 365"/>
                <a:gd name="T48" fmla="*/ 30 w 344"/>
                <a:gd name="T49" fmla="*/ 102 h 365"/>
                <a:gd name="T50" fmla="*/ 12 w 344"/>
                <a:gd name="T51" fmla="*/ 131 h 365"/>
                <a:gd name="T52" fmla="*/ 12 w 344"/>
                <a:gd name="T53" fmla="*/ 148 h 365"/>
                <a:gd name="T54" fmla="*/ 9 w 344"/>
                <a:gd name="T55" fmla="*/ 159 h 365"/>
                <a:gd name="T56" fmla="*/ 0 w 344"/>
                <a:gd name="T57" fmla="*/ 166 h 36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44"/>
                <a:gd name="T88" fmla="*/ 0 h 365"/>
                <a:gd name="T89" fmla="*/ 344 w 344"/>
                <a:gd name="T90" fmla="*/ 365 h 36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44" h="365">
                  <a:moveTo>
                    <a:pt x="0" y="194"/>
                  </a:moveTo>
                  <a:cubicBezTo>
                    <a:pt x="0" y="198"/>
                    <a:pt x="0" y="197"/>
                    <a:pt x="6" y="209"/>
                  </a:cubicBezTo>
                  <a:cubicBezTo>
                    <a:pt x="12" y="221"/>
                    <a:pt x="23" y="250"/>
                    <a:pt x="36" y="266"/>
                  </a:cubicBezTo>
                  <a:cubicBezTo>
                    <a:pt x="49" y="282"/>
                    <a:pt x="70" y="299"/>
                    <a:pt x="87" y="308"/>
                  </a:cubicBezTo>
                  <a:cubicBezTo>
                    <a:pt x="104" y="317"/>
                    <a:pt x="129" y="314"/>
                    <a:pt x="138" y="320"/>
                  </a:cubicBezTo>
                  <a:cubicBezTo>
                    <a:pt x="147" y="326"/>
                    <a:pt x="140" y="337"/>
                    <a:pt x="144" y="344"/>
                  </a:cubicBezTo>
                  <a:cubicBezTo>
                    <a:pt x="148" y="351"/>
                    <a:pt x="157" y="365"/>
                    <a:pt x="165" y="365"/>
                  </a:cubicBezTo>
                  <a:cubicBezTo>
                    <a:pt x="173" y="365"/>
                    <a:pt x="185" y="349"/>
                    <a:pt x="192" y="341"/>
                  </a:cubicBezTo>
                  <a:cubicBezTo>
                    <a:pt x="199" y="333"/>
                    <a:pt x="197" y="322"/>
                    <a:pt x="207" y="317"/>
                  </a:cubicBezTo>
                  <a:cubicBezTo>
                    <a:pt x="217" y="312"/>
                    <a:pt x="239" y="315"/>
                    <a:pt x="255" y="308"/>
                  </a:cubicBezTo>
                  <a:cubicBezTo>
                    <a:pt x="271" y="301"/>
                    <a:pt x="289" y="296"/>
                    <a:pt x="303" y="275"/>
                  </a:cubicBezTo>
                  <a:cubicBezTo>
                    <a:pt x="317" y="254"/>
                    <a:pt x="344" y="208"/>
                    <a:pt x="342" y="179"/>
                  </a:cubicBezTo>
                  <a:cubicBezTo>
                    <a:pt x="340" y="150"/>
                    <a:pt x="302" y="123"/>
                    <a:pt x="288" y="98"/>
                  </a:cubicBezTo>
                  <a:cubicBezTo>
                    <a:pt x="274" y="73"/>
                    <a:pt x="269" y="31"/>
                    <a:pt x="256" y="27"/>
                  </a:cubicBezTo>
                  <a:cubicBezTo>
                    <a:pt x="243" y="23"/>
                    <a:pt x="218" y="70"/>
                    <a:pt x="208" y="75"/>
                  </a:cubicBezTo>
                  <a:cubicBezTo>
                    <a:pt x="198" y="80"/>
                    <a:pt x="202" y="60"/>
                    <a:pt x="198" y="56"/>
                  </a:cubicBezTo>
                  <a:cubicBezTo>
                    <a:pt x="194" y="52"/>
                    <a:pt x="197" y="50"/>
                    <a:pt x="183" y="53"/>
                  </a:cubicBezTo>
                  <a:cubicBezTo>
                    <a:pt x="169" y="56"/>
                    <a:pt x="121" y="77"/>
                    <a:pt x="112" y="75"/>
                  </a:cubicBezTo>
                  <a:cubicBezTo>
                    <a:pt x="103" y="73"/>
                    <a:pt x="126" y="52"/>
                    <a:pt x="126" y="41"/>
                  </a:cubicBezTo>
                  <a:cubicBezTo>
                    <a:pt x="126" y="30"/>
                    <a:pt x="126" y="0"/>
                    <a:pt x="114" y="11"/>
                  </a:cubicBezTo>
                  <a:cubicBezTo>
                    <a:pt x="102" y="22"/>
                    <a:pt x="63" y="89"/>
                    <a:pt x="54" y="110"/>
                  </a:cubicBezTo>
                  <a:cubicBezTo>
                    <a:pt x="45" y="131"/>
                    <a:pt x="60" y="129"/>
                    <a:pt x="60" y="137"/>
                  </a:cubicBezTo>
                  <a:cubicBezTo>
                    <a:pt x="60" y="145"/>
                    <a:pt x="58" y="158"/>
                    <a:pt x="54" y="161"/>
                  </a:cubicBezTo>
                  <a:cubicBezTo>
                    <a:pt x="50" y="164"/>
                    <a:pt x="39" y="162"/>
                    <a:pt x="36" y="155"/>
                  </a:cubicBezTo>
                  <a:cubicBezTo>
                    <a:pt x="33" y="148"/>
                    <a:pt x="37" y="119"/>
                    <a:pt x="33" y="119"/>
                  </a:cubicBezTo>
                  <a:cubicBezTo>
                    <a:pt x="29" y="119"/>
                    <a:pt x="16" y="143"/>
                    <a:pt x="12" y="152"/>
                  </a:cubicBezTo>
                  <a:cubicBezTo>
                    <a:pt x="8" y="161"/>
                    <a:pt x="12" y="168"/>
                    <a:pt x="12" y="173"/>
                  </a:cubicBezTo>
                  <a:cubicBezTo>
                    <a:pt x="12" y="178"/>
                    <a:pt x="11" y="182"/>
                    <a:pt x="9" y="185"/>
                  </a:cubicBezTo>
                  <a:cubicBezTo>
                    <a:pt x="7" y="188"/>
                    <a:pt x="0" y="190"/>
                    <a:pt x="0" y="194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C993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9" name="Freeform 31"/>
            <p:cNvSpPr>
              <a:spLocks/>
            </p:cNvSpPr>
            <p:nvPr/>
          </p:nvSpPr>
          <p:spPr bwMode="auto">
            <a:xfrm>
              <a:off x="3123" y="3071"/>
              <a:ext cx="110" cy="31"/>
            </a:xfrm>
            <a:custGeom>
              <a:avLst/>
              <a:gdLst>
                <a:gd name="T0" fmla="*/ 0 w 114"/>
                <a:gd name="T1" fmla="*/ 0 h 32"/>
                <a:gd name="T2" fmla="*/ 36 w 114"/>
                <a:gd name="T3" fmla="*/ 24 h 32"/>
                <a:gd name="T4" fmla="*/ 54 w 114"/>
                <a:gd name="T5" fmla="*/ 27 h 32"/>
                <a:gd name="T6" fmla="*/ 72 w 114"/>
                <a:gd name="T7" fmla="*/ 24 h 32"/>
                <a:gd name="T8" fmla="*/ 102 w 114"/>
                <a:gd name="T9" fmla="*/ 3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"/>
                <a:gd name="T16" fmla="*/ 0 h 32"/>
                <a:gd name="T17" fmla="*/ 114 w 114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" h="32">
                  <a:moveTo>
                    <a:pt x="0" y="0"/>
                  </a:moveTo>
                  <a:cubicBezTo>
                    <a:pt x="7" y="4"/>
                    <a:pt x="29" y="22"/>
                    <a:pt x="39" y="27"/>
                  </a:cubicBezTo>
                  <a:cubicBezTo>
                    <a:pt x="49" y="32"/>
                    <a:pt x="53" y="30"/>
                    <a:pt x="60" y="30"/>
                  </a:cubicBezTo>
                  <a:cubicBezTo>
                    <a:pt x="67" y="30"/>
                    <a:pt x="72" y="32"/>
                    <a:pt x="81" y="27"/>
                  </a:cubicBezTo>
                  <a:cubicBezTo>
                    <a:pt x="90" y="22"/>
                    <a:pt x="107" y="8"/>
                    <a:pt x="114" y="3"/>
                  </a:cubicBezTo>
                </a:path>
              </a:pathLst>
            </a:custGeom>
            <a:noFill/>
            <a:ln w="12700">
              <a:solidFill>
                <a:srgbClr val="D20000"/>
              </a:solidFill>
              <a:round/>
              <a:headEnd/>
              <a:tailEnd type="none" w="sm" len="sm"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0" name="Freeform 32"/>
            <p:cNvSpPr>
              <a:spLocks/>
            </p:cNvSpPr>
            <p:nvPr/>
          </p:nvSpPr>
          <p:spPr bwMode="auto">
            <a:xfrm>
              <a:off x="3159" y="3083"/>
              <a:ext cx="46" cy="9"/>
            </a:xfrm>
            <a:custGeom>
              <a:avLst/>
              <a:gdLst>
                <a:gd name="T0" fmla="*/ 0 w 48"/>
                <a:gd name="T1" fmla="*/ 7 h 10"/>
                <a:gd name="T2" fmla="*/ 11 w 48"/>
                <a:gd name="T3" fmla="*/ 0 h 10"/>
                <a:gd name="T4" fmla="*/ 20 w 48"/>
                <a:gd name="T5" fmla="*/ 6 h 10"/>
                <a:gd name="T6" fmla="*/ 34 w 48"/>
                <a:gd name="T7" fmla="*/ 0 h 10"/>
                <a:gd name="T8" fmla="*/ 42 w 48"/>
                <a:gd name="T9" fmla="*/ 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10"/>
                <a:gd name="T17" fmla="*/ 48 w 48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10">
                  <a:moveTo>
                    <a:pt x="0" y="10"/>
                  </a:moveTo>
                  <a:cubicBezTo>
                    <a:pt x="2" y="8"/>
                    <a:pt x="7" y="0"/>
                    <a:pt x="11" y="0"/>
                  </a:cubicBezTo>
                  <a:cubicBezTo>
                    <a:pt x="15" y="0"/>
                    <a:pt x="19" y="9"/>
                    <a:pt x="23" y="9"/>
                  </a:cubicBezTo>
                  <a:cubicBezTo>
                    <a:pt x="27" y="9"/>
                    <a:pt x="34" y="0"/>
                    <a:pt x="38" y="0"/>
                  </a:cubicBezTo>
                  <a:cubicBezTo>
                    <a:pt x="42" y="0"/>
                    <a:pt x="46" y="8"/>
                    <a:pt x="48" y="10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1" name="Freeform 33"/>
            <p:cNvSpPr>
              <a:spLocks/>
            </p:cNvSpPr>
            <p:nvPr/>
          </p:nvSpPr>
          <p:spPr bwMode="auto">
            <a:xfrm>
              <a:off x="3106" y="2959"/>
              <a:ext cx="61" cy="26"/>
            </a:xfrm>
            <a:custGeom>
              <a:avLst/>
              <a:gdLst>
                <a:gd name="T0" fmla="*/ 57 w 63"/>
                <a:gd name="T1" fmla="*/ 13 h 28"/>
                <a:gd name="T2" fmla="*/ 30 w 63"/>
                <a:gd name="T3" fmla="*/ 4 h 28"/>
                <a:gd name="T4" fmla="*/ 21 w 63"/>
                <a:gd name="T5" fmla="*/ 4 h 28"/>
                <a:gd name="T6" fmla="*/ 0 w 63"/>
                <a:gd name="T7" fmla="*/ 22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"/>
                <a:gd name="T13" fmla="*/ 0 h 28"/>
                <a:gd name="T14" fmla="*/ 63 w 63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" h="28">
                  <a:moveTo>
                    <a:pt x="63" y="16"/>
                  </a:moveTo>
                  <a:cubicBezTo>
                    <a:pt x="58" y="14"/>
                    <a:pt x="39" y="6"/>
                    <a:pt x="33" y="4"/>
                  </a:cubicBezTo>
                  <a:cubicBezTo>
                    <a:pt x="27" y="2"/>
                    <a:pt x="29" y="0"/>
                    <a:pt x="24" y="4"/>
                  </a:cubicBezTo>
                  <a:cubicBezTo>
                    <a:pt x="19" y="8"/>
                    <a:pt x="5" y="23"/>
                    <a:pt x="0" y="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2" name="Freeform 34"/>
            <p:cNvSpPr>
              <a:spLocks/>
            </p:cNvSpPr>
            <p:nvPr/>
          </p:nvSpPr>
          <p:spPr bwMode="auto">
            <a:xfrm>
              <a:off x="3126" y="2988"/>
              <a:ext cx="26" cy="26"/>
            </a:xfrm>
            <a:custGeom>
              <a:avLst/>
              <a:gdLst>
                <a:gd name="T0" fmla="*/ 24 w 27"/>
                <a:gd name="T1" fmla="*/ 12 h 27"/>
                <a:gd name="T2" fmla="*/ 12 w 27"/>
                <a:gd name="T3" fmla="*/ 0 h 27"/>
                <a:gd name="T4" fmla="*/ 0 w 27"/>
                <a:gd name="T5" fmla="*/ 13 h 27"/>
                <a:gd name="T6" fmla="*/ 13 w 27"/>
                <a:gd name="T7" fmla="*/ 24 h 27"/>
                <a:gd name="T8" fmla="*/ 24 w 27"/>
                <a:gd name="T9" fmla="*/ 12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7"/>
                <a:gd name="T17" fmla="*/ 27 w 2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7">
                  <a:moveTo>
                    <a:pt x="27" y="12"/>
                  </a:moveTo>
                  <a:cubicBezTo>
                    <a:pt x="27" y="8"/>
                    <a:pt x="16" y="0"/>
                    <a:pt x="12" y="0"/>
                  </a:cubicBezTo>
                  <a:cubicBezTo>
                    <a:pt x="8" y="0"/>
                    <a:pt x="0" y="11"/>
                    <a:pt x="0" y="15"/>
                  </a:cubicBezTo>
                  <a:cubicBezTo>
                    <a:pt x="0" y="19"/>
                    <a:pt x="11" y="27"/>
                    <a:pt x="15" y="27"/>
                  </a:cubicBezTo>
                  <a:cubicBezTo>
                    <a:pt x="19" y="27"/>
                    <a:pt x="27" y="16"/>
                    <a:pt x="27" y="12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3" name="Freeform 35"/>
            <p:cNvSpPr>
              <a:spLocks/>
            </p:cNvSpPr>
            <p:nvPr/>
          </p:nvSpPr>
          <p:spPr bwMode="auto">
            <a:xfrm>
              <a:off x="3105" y="2967"/>
              <a:ext cx="62" cy="35"/>
            </a:xfrm>
            <a:custGeom>
              <a:avLst/>
              <a:gdLst>
                <a:gd name="T0" fmla="*/ 4 w 64"/>
                <a:gd name="T1" fmla="*/ 28 h 36"/>
                <a:gd name="T2" fmla="*/ 4 w 64"/>
                <a:gd name="T3" fmla="*/ 19 h 36"/>
                <a:gd name="T4" fmla="*/ 28 w 64"/>
                <a:gd name="T5" fmla="*/ 1 h 36"/>
                <a:gd name="T6" fmla="*/ 55 w 64"/>
                <a:gd name="T7" fmla="*/ 13 h 36"/>
                <a:gd name="T8" fmla="*/ 46 w 64"/>
                <a:gd name="T9" fmla="*/ 28 h 36"/>
                <a:gd name="T10" fmla="*/ 31 w 64"/>
                <a:gd name="T11" fmla="*/ 18 h 36"/>
                <a:gd name="T12" fmla="*/ 13 w 64"/>
                <a:gd name="T13" fmla="*/ 31 h 36"/>
                <a:gd name="T14" fmla="*/ 4 w 64"/>
                <a:gd name="T15" fmla="*/ 28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4"/>
                <a:gd name="T25" fmla="*/ 0 h 36"/>
                <a:gd name="T26" fmla="*/ 64 w 64"/>
                <a:gd name="T27" fmla="*/ 36 h 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4" h="36">
                  <a:moveTo>
                    <a:pt x="4" y="31"/>
                  </a:moveTo>
                  <a:cubicBezTo>
                    <a:pt x="3" y="29"/>
                    <a:pt x="0" y="27"/>
                    <a:pt x="4" y="22"/>
                  </a:cubicBezTo>
                  <a:cubicBezTo>
                    <a:pt x="8" y="17"/>
                    <a:pt x="22" y="2"/>
                    <a:pt x="31" y="1"/>
                  </a:cubicBezTo>
                  <a:cubicBezTo>
                    <a:pt x="40" y="0"/>
                    <a:pt x="58" y="8"/>
                    <a:pt x="61" y="13"/>
                  </a:cubicBezTo>
                  <a:cubicBezTo>
                    <a:pt x="64" y="18"/>
                    <a:pt x="56" y="30"/>
                    <a:pt x="52" y="31"/>
                  </a:cubicBezTo>
                  <a:cubicBezTo>
                    <a:pt x="48" y="32"/>
                    <a:pt x="40" y="19"/>
                    <a:pt x="34" y="19"/>
                  </a:cubicBezTo>
                  <a:cubicBezTo>
                    <a:pt x="28" y="19"/>
                    <a:pt x="18" y="32"/>
                    <a:pt x="13" y="34"/>
                  </a:cubicBezTo>
                  <a:cubicBezTo>
                    <a:pt x="8" y="36"/>
                    <a:pt x="4" y="34"/>
                    <a:pt x="4" y="31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4" name="Freeform 36"/>
            <p:cNvSpPr>
              <a:spLocks/>
            </p:cNvSpPr>
            <p:nvPr/>
          </p:nvSpPr>
          <p:spPr bwMode="auto">
            <a:xfrm flipH="1">
              <a:off x="3205" y="2955"/>
              <a:ext cx="61" cy="27"/>
            </a:xfrm>
            <a:custGeom>
              <a:avLst/>
              <a:gdLst>
                <a:gd name="T0" fmla="*/ 57 w 63"/>
                <a:gd name="T1" fmla="*/ 14 h 28"/>
                <a:gd name="T2" fmla="*/ 30 w 63"/>
                <a:gd name="T3" fmla="*/ 4 h 28"/>
                <a:gd name="T4" fmla="*/ 21 w 63"/>
                <a:gd name="T5" fmla="*/ 4 h 28"/>
                <a:gd name="T6" fmla="*/ 0 w 63"/>
                <a:gd name="T7" fmla="*/ 25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"/>
                <a:gd name="T13" fmla="*/ 0 h 28"/>
                <a:gd name="T14" fmla="*/ 63 w 63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" h="28">
                  <a:moveTo>
                    <a:pt x="63" y="16"/>
                  </a:moveTo>
                  <a:cubicBezTo>
                    <a:pt x="58" y="14"/>
                    <a:pt x="39" y="6"/>
                    <a:pt x="33" y="4"/>
                  </a:cubicBezTo>
                  <a:cubicBezTo>
                    <a:pt x="27" y="2"/>
                    <a:pt x="29" y="0"/>
                    <a:pt x="24" y="4"/>
                  </a:cubicBezTo>
                  <a:cubicBezTo>
                    <a:pt x="19" y="8"/>
                    <a:pt x="5" y="23"/>
                    <a:pt x="0" y="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5" name="Freeform 37"/>
            <p:cNvSpPr>
              <a:spLocks/>
            </p:cNvSpPr>
            <p:nvPr/>
          </p:nvSpPr>
          <p:spPr bwMode="auto">
            <a:xfrm flipH="1">
              <a:off x="3220" y="2984"/>
              <a:ext cx="26" cy="26"/>
            </a:xfrm>
            <a:custGeom>
              <a:avLst/>
              <a:gdLst>
                <a:gd name="T0" fmla="*/ 24 w 27"/>
                <a:gd name="T1" fmla="*/ 12 h 27"/>
                <a:gd name="T2" fmla="*/ 12 w 27"/>
                <a:gd name="T3" fmla="*/ 0 h 27"/>
                <a:gd name="T4" fmla="*/ 0 w 27"/>
                <a:gd name="T5" fmla="*/ 13 h 27"/>
                <a:gd name="T6" fmla="*/ 13 w 27"/>
                <a:gd name="T7" fmla="*/ 24 h 27"/>
                <a:gd name="T8" fmla="*/ 24 w 27"/>
                <a:gd name="T9" fmla="*/ 12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7"/>
                <a:gd name="T17" fmla="*/ 27 w 2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7">
                  <a:moveTo>
                    <a:pt x="27" y="12"/>
                  </a:moveTo>
                  <a:cubicBezTo>
                    <a:pt x="27" y="8"/>
                    <a:pt x="16" y="0"/>
                    <a:pt x="12" y="0"/>
                  </a:cubicBezTo>
                  <a:cubicBezTo>
                    <a:pt x="8" y="0"/>
                    <a:pt x="0" y="11"/>
                    <a:pt x="0" y="15"/>
                  </a:cubicBezTo>
                  <a:cubicBezTo>
                    <a:pt x="0" y="19"/>
                    <a:pt x="11" y="27"/>
                    <a:pt x="15" y="27"/>
                  </a:cubicBezTo>
                  <a:cubicBezTo>
                    <a:pt x="19" y="27"/>
                    <a:pt x="27" y="16"/>
                    <a:pt x="27" y="12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6" name="Freeform 38"/>
            <p:cNvSpPr>
              <a:spLocks/>
            </p:cNvSpPr>
            <p:nvPr/>
          </p:nvSpPr>
          <p:spPr bwMode="auto">
            <a:xfrm flipH="1">
              <a:off x="3205" y="2964"/>
              <a:ext cx="62" cy="34"/>
            </a:xfrm>
            <a:custGeom>
              <a:avLst/>
              <a:gdLst>
                <a:gd name="T0" fmla="*/ 4 w 64"/>
                <a:gd name="T1" fmla="*/ 25 h 36"/>
                <a:gd name="T2" fmla="*/ 4 w 64"/>
                <a:gd name="T3" fmla="*/ 19 h 36"/>
                <a:gd name="T4" fmla="*/ 28 w 64"/>
                <a:gd name="T5" fmla="*/ 1 h 36"/>
                <a:gd name="T6" fmla="*/ 55 w 64"/>
                <a:gd name="T7" fmla="*/ 10 h 36"/>
                <a:gd name="T8" fmla="*/ 46 w 64"/>
                <a:gd name="T9" fmla="*/ 25 h 36"/>
                <a:gd name="T10" fmla="*/ 31 w 64"/>
                <a:gd name="T11" fmla="*/ 16 h 36"/>
                <a:gd name="T12" fmla="*/ 13 w 64"/>
                <a:gd name="T13" fmla="*/ 28 h 36"/>
                <a:gd name="T14" fmla="*/ 4 w 64"/>
                <a:gd name="T15" fmla="*/ 25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4"/>
                <a:gd name="T25" fmla="*/ 0 h 36"/>
                <a:gd name="T26" fmla="*/ 64 w 64"/>
                <a:gd name="T27" fmla="*/ 36 h 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4" h="36">
                  <a:moveTo>
                    <a:pt x="4" y="31"/>
                  </a:moveTo>
                  <a:cubicBezTo>
                    <a:pt x="3" y="29"/>
                    <a:pt x="0" y="27"/>
                    <a:pt x="4" y="22"/>
                  </a:cubicBezTo>
                  <a:cubicBezTo>
                    <a:pt x="8" y="17"/>
                    <a:pt x="22" y="2"/>
                    <a:pt x="31" y="1"/>
                  </a:cubicBezTo>
                  <a:cubicBezTo>
                    <a:pt x="40" y="0"/>
                    <a:pt x="58" y="8"/>
                    <a:pt x="61" y="13"/>
                  </a:cubicBezTo>
                  <a:cubicBezTo>
                    <a:pt x="64" y="18"/>
                    <a:pt x="56" y="30"/>
                    <a:pt x="52" y="31"/>
                  </a:cubicBezTo>
                  <a:cubicBezTo>
                    <a:pt x="48" y="32"/>
                    <a:pt x="40" y="19"/>
                    <a:pt x="34" y="19"/>
                  </a:cubicBezTo>
                  <a:cubicBezTo>
                    <a:pt x="28" y="19"/>
                    <a:pt x="18" y="32"/>
                    <a:pt x="13" y="34"/>
                  </a:cubicBezTo>
                  <a:cubicBezTo>
                    <a:pt x="8" y="36"/>
                    <a:pt x="4" y="34"/>
                    <a:pt x="4" y="31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7" name="Freeform 39"/>
            <p:cNvSpPr>
              <a:spLocks/>
            </p:cNvSpPr>
            <p:nvPr/>
          </p:nvSpPr>
          <p:spPr bwMode="auto">
            <a:xfrm>
              <a:off x="3186" y="2929"/>
              <a:ext cx="99" cy="102"/>
            </a:xfrm>
            <a:custGeom>
              <a:avLst/>
              <a:gdLst>
                <a:gd name="T0" fmla="*/ 4 w 102"/>
                <a:gd name="T1" fmla="*/ 30 h 107"/>
                <a:gd name="T2" fmla="*/ 34 w 102"/>
                <a:gd name="T3" fmla="*/ 5 h 107"/>
                <a:gd name="T4" fmla="*/ 61 w 102"/>
                <a:gd name="T5" fmla="*/ 5 h 107"/>
                <a:gd name="T6" fmla="*/ 88 w 102"/>
                <a:gd name="T7" fmla="*/ 30 h 107"/>
                <a:gd name="T8" fmla="*/ 88 w 102"/>
                <a:gd name="T9" fmla="*/ 59 h 107"/>
                <a:gd name="T10" fmla="*/ 64 w 102"/>
                <a:gd name="T11" fmla="*/ 88 h 107"/>
                <a:gd name="T12" fmla="*/ 37 w 102"/>
                <a:gd name="T13" fmla="*/ 90 h 107"/>
                <a:gd name="T14" fmla="*/ 13 w 102"/>
                <a:gd name="T15" fmla="*/ 80 h 107"/>
                <a:gd name="T16" fmla="*/ 1 w 102"/>
                <a:gd name="T17" fmla="*/ 56 h 107"/>
                <a:gd name="T18" fmla="*/ 4 w 102"/>
                <a:gd name="T19" fmla="*/ 30 h 1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2"/>
                <a:gd name="T31" fmla="*/ 0 h 107"/>
                <a:gd name="T32" fmla="*/ 102 w 102"/>
                <a:gd name="T33" fmla="*/ 107 h 1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2" h="107">
                  <a:moveTo>
                    <a:pt x="4" y="35"/>
                  </a:moveTo>
                  <a:cubicBezTo>
                    <a:pt x="9" y="25"/>
                    <a:pt x="27" y="10"/>
                    <a:pt x="37" y="5"/>
                  </a:cubicBezTo>
                  <a:cubicBezTo>
                    <a:pt x="47" y="0"/>
                    <a:pt x="57" y="0"/>
                    <a:pt x="67" y="5"/>
                  </a:cubicBezTo>
                  <a:cubicBezTo>
                    <a:pt x="77" y="10"/>
                    <a:pt x="92" y="25"/>
                    <a:pt x="97" y="35"/>
                  </a:cubicBezTo>
                  <a:cubicBezTo>
                    <a:pt x="102" y="45"/>
                    <a:pt x="101" y="57"/>
                    <a:pt x="97" y="68"/>
                  </a:cubicBezTo>
                  <a:cubicBezTo>
                    <a:pt x="93" y="79"/>
                    <a:pt x="79" y="95"/>
                    <a:pt x="70" y="101"/>
                  </a:cubicBezTo>
                  <a:cubicBezTo>
                    <a:pt x="61" y="107"/>
                    <a:pt x="49" y="105"/>
                    <a:pt x="40" y="104"/>
                  </a:cubicBezTo>
                  <a:cubicBezTo>
                    <a:pt x="31" y="103"/>
                    <a:pt x="19" y="98"/>
                    <a:pt x="13" y="92"/>
                  </a:cubicBezTo>
                  <a:cubicBezTo>
                    <a:pt x="7" y="86"/>
                    <a:pt x="2" y="74"/>
                    <a:pt x="1" y="65"/>
                  </a:cubicBezTo>
                  <a:cubicBezTo>
                    <a:pt x="0" y="56"/>
                    <a:pt x="4" y="41"/>
                    <a:pt x="4" y="35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8" name="Freeform 40"/>
            <p:cNvSpPr>
              <a:spLocks/>
            </p:cNvSpPr>
            <p:nvPr/>
          </p:nvSpPr>
          <p:spPr bwMode="auto">
            <a:xfrm>
              <a:off x="3085" y="2935"/>
              <a:ext cx="99" cy="100"/>
            </a:xfrm>
            <a:custGeom>
              <a:avLst/>
              <a:gdLst>
                <a:gd name="T0" fmla="*/ 0 w 99"/>
                <a:gd name="T1" fmla="*/ 30 h 100"/>
                <a:gd name="T2" fmla="*/ 26 w 99"/>
                <a:gd name="T3" fmla="*/ 8 h 100"/>
                <a:gd name="T4" fmla="*/ 70 w 99"/>
                <a:gd name="T5" fmla="*/ 5 h 100"/>
                <a:gd name="T6" fmla="*/ 96 w 99"/>
                <a:gd name="T7" fmla="*/ 36 h 100"/>
                <a:gd name="T8" fmla="*/ 90 w 99"/>
                <a:gd name="T9" fmla="*/ 70 h 100"/>
                <a:gd name="T10" fmla="*/ 70 w 99"/>
                <a:gd name="T11" fmla="*/ 93 h 100"/>
                <a:gd name="T12" fmla="*/ 52 w 99"/>
                <a:gd name="T13" fmla="*/ 98 h 100"/>
                <a:gd name="T14" fmla="*/ 29 w 99"/>
                <a:gd name="T15" fmla="*/ 96 h 100"/>
                <a:gd name="T16" fmla="*/ 6 w 99"/>
                <a:gd name="T17" fmla="*/ 76 h 100"/>
                <a:gd name="T18" fmla="*/ 1 w 99"/>
                <a:gd name="T19" fmla="*/ 50 h 100"/>
                <a:gd name="T20" fmla="*/ 0 w 99"/>
                <a:gd name="T21" fmla="*/ 30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"/>
                <a:gd name="T34" fmla="*/ 0 h 100"/>
                <a:gd name="T35" fmla="*/ 99 w 99"/>
                <a:gd name="T36" fmla="*/ 100 h 1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" h="100">
                  <a:moveTo>
                    <a:pt x="0" y="30"/>
                  </a:moveTo>
                  <a:cubicBezTo>
                    <a:pt x="4" y="22"/>
                    <a:pt x="15" y="11"/>
                    <a:pt x="26" y="8"/>
                  </a:cubicBezTo>
                  <a:cubicBezTo>
                    <a:pt x="38" y="4"/>
                    <a:pt x="58" y="0"/>
                    <a:pt x="70" y="5"/>
                  </a:cubicBezTo>
                  <a:cubicBezTo>
                    <a:pt x="82" y="10"/>
                    <a:pt x="93" y="26"/>
                    <a:pt x="96" y="36"/>
                  </a:cubicBezTo>
                  <a:cubicBezTo>
                    <a:pt x="99" y="47"/>
                    <a:pt x="94" y="61"/>
                    <a:pt x="90" y="70"/>
                  </a:cubicBezTo>
                  <a:cubicBezTo>
                    <a:pt x="86" y="80"/>
                    <a:pt x="76" y="88"/>
                    <a:pt x="70" y="93"/>
                  </a:cubicBezTo>
                  <a:cubicBezTo>
                    <a:pt x="64" y="98"/>
                    <a:pt x="59" y="98"/>
                    <a:pt x="52" y="98"/>
                  </a:cubicBezTo>
                  <a:cubicBezTo>
                    <a:pt x="45" y="98"/>
                    <a:pt x="36" y="100"/>
                    <a:pt x="29" y="96"/>
                  </a:cubicBezTo>
                  <a:cubicBezTo>
                    <a:pt x="22" y="92"/>
                    <a:pt x="11" y="84"/>
                    <a:pt x="6" y="76"/>
                  </a:cubicBezTo>
                  <a:cubicBezTo>
                    <a:pt x="1" y="68"/>
                    <a:pt x="2" y="58"/>
                    <a:pt x="1" y="50"/>
                  </a:cubicBezTo>
                  <a:cubicBezTo>
                    <a:pt x="0" y="42"/>
                    <a:pt x="0" y="34"/>
                    <a:pt x="0" y="30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9" name="Freeform 41"/>
            <p:cNvSpPr>
              <a:spLocks/>
            </p:cNvSpPr>
            <p:nvPr/>
          </p:nvSpPr>
          <p:spPr bwMode="auto">
            <a:xfrm>
              <a:off x="3226" y="3014"/>
              <a:ext cx="72" cy="71"/>
            </a:xfrm>
            <a:custGeom>
              <a:avLst/>
              <a:gdLst>
                <a:gd name="T0" fmla="*/ 62 w 72"/>
                <a:gd name="T1" fmla="*/ 6 h 71"/>
                <a:gd name="T2" fmla="*/ 65 w 72"/>
                <a:gd name="T3" fmla="*/ 37 h 71"/>
                <a:gd name="T4" fmla="*/ 52 w 72"/>
                <a:gd name="T5" fmla="*/ 67 h 71"/>
                <a:gd name="T6" fmla="*/ 16 w 72"/>
                <a:gd name="T7" fmla="*/ 61 h 71"/>
                <a:gd name="T8" fmla="*/ 8 w 72"/>
                <a:gd name="T9" fmla="*/ 29 h 71"/>
                <a:gd name="T10" fmla="*/ 62 w 72"/>
                <a:gd name="T11" fmla="*/ 6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71"/>
                <a:gd name="T20" fmla="*/ 72 w 72"/>
                <a:gd name="T21" fmla="*/ 71 h 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71">
                  <a:moveTo>
                    <a:pt x="62" y="6"/>
                  </a:moveTo>
                  <a:cubicBezTo>
                    <a:pt x="72" y="8"/>
                    <a:pt x="67" y="27"/>
                    <a:pt x="65" y="37"/>
                  </a:cubicBezTo>
                  <a:cubicBezTo>
                    <a:pt x="63" y="47"/>
                    <a:pt x="60" y="63"/>
                    <a:pt x="52" y="67"/>
                  </a:cubicBezTo>
                  <a:cubicBezTo>
                    <a:pt x="44" y="71"/>
                    <a:pt x="23" y="67"/>
                    <a:pt x="16" y="61"/>
                  </a:cubicBezTo>
                  <a:cubicBezTo>
                    <a:pt x="9" y="55"/>
                    <a:pt x="0" y="38"/>
                    <a:pt x="8" y="29"/>
                  </a:cubicBezTo>
                  <a:cubicBezTo>
                    <a:pt x="16" y="20"/>
                    <a:pt x="53" y="0"/>
                    <a:pt x="62" y="6"/>
                  </a:cubicBezTo>
                  <a:close/>
                </a:path>
              </a:pathLst>
            </a:custGeom>
            <a:gradFill rotWithShape="1">
              <a:gsLst>
                <a:gs pos="0">
                  <a:srgbClr val="FDA1F0"/>
                </a:gs>
                <a:gs pos="100000">
                  <a:srgbClr val="FFC993"/>
                </a:gs>
              </a:gsLst>
              <a:path path="rect">
                <a:fillToRect l="50000" t="50000" r="50000" b="50000"/>
              </a:path>
            </a:gra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0" name="Freeform 42"/>
            <p:cNvSpPr>
              <a:spLocks/>
            </p:cNvSpPr>
            <p:nvPr/>
          </p:nvSpPr>
          <p:spPr bwMode="auto">
            <a:xfrm>
              <a:off x="3058" y="3023"/>
              <a:ext cx="76" cy="63"/>
            </a:xfrm>
            <a:custGeom>
              <a:avLst/>
              <a:gdLst>
                <a:gd name="T0" fmla="*/ 25 w 76"/>
                <a:gd name="T1" fmla="*/ 7 h 63"/>
                <a:gd name="T2" fmla="*/ 4 w 76"/>
                <a:gd name="T3" fmla="*/ 40 h 63"/>
                <a:gd name="T4" fmla="*/ 52 w 76"/>
                <a:gd name="T5" fmla="*/ 61 h 63"/>
                <a:gd name="T6" fmla="*/ 76 w 76"/>
                <a:gd name="T7" fmla="*/ 28 h 63"/>
                <a:gd name="T8" fmla="*/ 49 w 76"/>
                <a:gd name="T9" fmla="*/ 10 h 63"/>
                <a:gd name="T10" fmla="*/ 25 w 76"/>
                <a:gd name="T11" fmla="*/ 7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6"/>
                <a:gd name="T19" fmla="*/ 0 h 63"/>
                <a:gd name="T20" fmla="*/ 76 w 76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6" h="63">
                  <a:moveTo>
                    <a:pt x="25" y="7"/>
                  </a:moveTo>
                  <a:cubicBezTo>
                    <a:pt x="18" y="12"/>
                    <a:pt x="0" y="31"/>
                    <a:pt x="4" y="40"/>
                  </a:cubicBezTo>
                  <a:cubicBezTo>
                    <a:pt x="8" y="49"/>
                    <a:pt x="40" y="63"/>
                    <a:pt x="52" y="61"/>
                  </a:cubicBezTo>
                  <a:cubicBezTo>
                    <a:pt x="64" y="59"/>
                    <a:pt x="76" y="36"/>
                    <a:pt x="76" y="28"/>
                  </a:cubicBezTo>
                  <a:cubicBezTo>
                    <a:pt x="76" y="20"/>
                    <a:pt x="57" y="13"/>
                    <a:pt x="49" y="10"/>
                  </a:cubicBezTo>
                  <a:cubicBezTo>
                    <a:pt x="41" y="7"/>
                    <a:pt x="31" y="0"/>
                    <a:pt x="25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FDA1F0"/>
                </a:gs>
                <a:gs pos="100000">
                  <a:srgbClr val="FFC993"/>
                </a:gs>
              </a:gsLst>
              <a:path path="rect">
                <a:fillToRect l="50000" t="50000" r="50000" b="50000"/>
              </a:path>
            </a:gra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grpSp>
          <p:nvGrpSpPr>
            <p:cNvPr id="71" name="Group 43"/>
            <p:cNvGrpSpPr>
              <a:grpSpLocks/>
            </p:cNvGrpSpPr>
            <p:nvPr/>
          </p:nvGrpSpPr>
          <p:grpSpPr bwMode="auto">
            <a:xfrm>
              <a:off x="3260" y="2932"/>
              <a:ext cx="248" cy="395"/>
              <a:chOff x="3260" y="2932"/>
              <a:chExt cx="248" cy="395"/>
            </a:xfrm>
          </p:grpSpPr>
          <p:sp>
            <p:nvSpPr>
              <p:cNvPr id="78" name="Freeform 44"/>
              <p:cNvSpPr>
                <a:spLocks/>
              </p:cNvSpPr>
              <p:nvPr/>
            </p:nvSpPr>
            <p:spPr bwMode="auto">
              <a:xfrm>
                <a:off x="3260" y="3072"/>
                <a:ext cx="232" cy="255"/>
              </a:xfrm>
              <a:custGeom>
                <a:avLst/>
                <a:gdLst>
                  <a:gd name="T0" fmla="*/ 43 w 232"/>
                  <a:gd name="T1" fmla="*/ 252 h 255"/>
                  <a:gd name="T2" fmla="*/ 82 w 232"/>
                  <a:gd name="T3" fmla="*/ 243 h 255"/>
                  <a:gd name="T4" fmla="*/ 103 w 232"/>
                  <a:gd name="T5" fmla="*/ 222 h 255"/>
                  <a:gd name="T6" fmla="*/ 163 w 232"/>
                  <a:gd name="T7" fmla="*/ 192 h 255"/>
                  <a:gd name="T8" fmla="*/ 187 w 232"/>
                  <a:gd name="T9" fmla="*/ 159 h 255"/>
                  <a:gd name="T10" fmla="*/ 201 w 232"/>
                  <a:gd name="T11" fmla="*/ 144 h 255"/>
                  <a:gd name="T12" fmla="*/ 218 w 232"/>
                  <a:gd name="T13" fmla="*/ 85 h 255"/>
                  <a:gd name="T14" fmla="*/ 229 w 232"/>
                  <a:gd name="T15" fmla="*/ 39 h 255"/>
                  <a:gd name="T16" fmla="*/ 199 w 232"/>
                  <a:gd name="T17" fmla="*/ 17 h 255"/>
                  <a:gd name="T18" fmla="*/ 160 w 232"/>
                  <a:gd name="T19" fmla="*/ 0 h 255"/>
                  <a:gd name="T20" fmla="*/ 154 w 232"/>
                  <a:gd name="T21" fmla="*/ 15 h 255"/>
                  <a:gd name="T22" fmla="*/ 157 w 232"/>
                  <a:gd name="T23" fmla="*/ 6 h 255"/>
                  <a:gd name="T24" fmla="*/ 142 w 232"/>
                  <a:gd name="T25" fmla="*/ 15 h 255"/>
                  <a:gd name="T26" fmla="*/ 97 w 232"/>
                  <a:gd name="T27" fmla="*/ 39 h 255"/>
                  <a:gd name="T28" fmla="*/ 70 w 232"/>
                  <a:gd name="T29" fmla="*/ 69 h 255"/>
                  <a:gd name="T30" fmla="*/ 7 w 232"/>
                  <a:gd name="T31" fmla="*/ 111 h 255"/>
                  <a:gd name="T32" fmla="*/ 25 w 232"/>
                  <a:gd name="T33" fmla="*/ 132 h 255"/>
                  <a:gd name="T34" fmla="*/ 37 w 232"/>
                  <a:gd name="T35" fmla="*/ 168 h 255"/>
                  <a:gd name="T36" fmla="*/ 43 w 232"/>
                  <a:gd name="T37" fmla="*/ 183 h 255"/>
                  <a:gd name="T38" fmla="*/ 46 w 232"/>
                  <a:gd name="T39" fmla="*/ 213 h 255"/>
                  <a:gd name="T40" fmla="*/ 49 w 232"/>
                  <a:gd name="T41" fmla="*/ 222 h 255"/>
                  <a:gd name="T42" fmla="*/ 43 w 232"/>
                  <a:gd name="T43" fmla="*/ 252 h 25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32"/>
                  <a:gd name="T67" fmla="*/ 0 h 255"/>
                  <a:gd name="T68" fmla="*/ 232 w 232"/>
                  <a:gd name="T69" fmla="*/ 255 h 25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32" h="255">
                    <a:moveTo>
                      <a:pt x="43" y="252"/>
                    </a:moveTo>
                    <a:cubicBezTo>
                      <a:pt x="48" y="255"/>
                      <a:pt x="72" y="248"/>
                      <a:pt x="82" y="243"/>
                    </a:cubicBezTo>
                    <a:cubicBezTo>
                      <a:pt x="92" y="238"/>
                      <a:pt x="90" y="230"/>
                      <a:pt x="103" y="222"/>
                    </a:cubicBezTo>
                    <a:cubicBezTo>
                      <a:pt x="116" y="214"/>
                      <a:pt x="149" y="202"/>
                      <a:pt x="163" y="192"/>
                    </a:cubicBezTo>
                    <a:cubicBezTo>
                      <a:pt x="177" y="182"/>
                      <a:pt x="181" y="167"/>
                      <a:pt x="187" y="159"/>
                    </a:cubicBezTo>
                    <a:cubicBezTo>
                      <a:pt x="193" y="151"/>
                      <a:pt x="196" y="156"/>
                      <a:pt x="201" y="144"/>
                    </a:cubicBezTo>
                    <a:cubicBezTo>
                      <a:pt x="206" y="132"/>
                      <a:pt x="213" y="102"/>
                      <a:pt x="218" y="85"/>
                    </a:cubicBezTo>
                    <a:cubicBezTo>
                      <a:pt x="223" y="68"/>
                      <a:pt x="232" y="50"/>
                      <a:pt x="229" y="39"/>
                    </a:cubicBezTo>
                    <a:cubicBezTo>
                      <a:pt x="226" y="28"/>
                      <a:pt x="210" y="23"/>
                      <a:pt x="199" y="17"/>
                    </a:cubicBezTo>
                    <a:cubicBezTo>
                      <a:pt x="188" y="11"/>
                      <a:pt x="167" y="0"/>
                      <a:pt x="160" y="0"/>
                    </a:cubicBezTo>
                    <a:cubicBezTo>
                      <a:pt x="153" y="0"/>
                      <a:pt x="154" y="14"/>
                      <a:pt x="154" y="15"/>
                    </a:cubicBezTo>
                    <a:cubicBezTo>
                      <a:pt x="154" y="16"/>
                      <a:pt x="159" y="6"/>
                      <a:pt x="157" y="6"/>
                    </a:cubicBezTo>
                    <a:cubicBezTo>
                      <a:pt x="155" y="6"/>
                      <a:pt x="152" y="10"/>
                      <a:pt x="142" y="15"/>
                    </a:cubicBezTo>
                    <a:cubicBezTo>
                      <a:pt x="132" y="20"/>
                      <a:pt x="109" y="30"/>
                      <a:pt x="97" y="39"/>
                    </a:cubicBezTo>
                    <a:cubicBezTo>
                      <a:pt x="85" y="48"/>
                      <a:pt x="85" y="57"/>
                      <a:pt x="70" y="69"/>
                    </a:cubicBezTo>
                    <a:cubicBezTo>
                      <a:pt x="55" y="81"/>
                      <a:pt x="14" y="100"/>
                      <a:pt x="7" y="111"/>
                    </a:cubicBezTo>
                    <a:cubicBezTo>
                      <a:pt x="0" y="122"/>
                      <a:pt x="20" y="123"/>
                      <a:pt x="25" y="132"/>
                    </a:cubicBezTo>
                    <a:cubicBezTo>
                      <a:pt x="30" y="141"/>
                      <a:pt x="34" y="160"/>
                      <a:pt x="37" y="168"/>
                    </a:cubicBezTo>
                    <a:cubicBezTo>
                      <a:pt x="40" y="176"/>
                      <a:pt x="42" y="176"/>
                      <a:pt x="43" y="183"/>
                    </a:cubicBezTo>
                    <a:cubicBezTo>
                      <a:pt x="44" y="190"/>
                      <a:pt x="45" y="207"/>
                      <a:pt x="46" y="213"/>
                    </a:cubicBezTo>
                    <a:cubicBezTo>
                      <a:pt x="47" y="219"/>
                      <a:pt x="49" y="216"/>
                      <a:pt x="49" y="222"/>
                    </a:cubicBezTo>
                    <a:cubicBezTo>
                      <a:pt x="49" y="228"/>
                      <a:pt x="36" y="241"/>
                      <a:pt x="43" y="25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Freeform 45"/>
              <p:cNvSpPr>
                <a:spLocks/>
              </p:cNvSpPr>
              <p:nvPr/>
            </p:nvSpPr>
            <p:spPr bwMode="auto">
              <a:xfrm>
                <a:off x="3410" y="2932"/>
                <a:ext cx="98" cy="127"/>
              </a:xfrm>
              <a:custGeom>
                <a:avLst/>
                <a:gdLst>
                  <a:gd name="T0" fmla="*/ 19 w 98"/>
                  <a:gd name="T1" fmla="*/ 104 h 127"/>
                  <a:gd name="T2" fmla="*/ 1 w 98"/>
                  <a:gd name="T3" fmla="*/ 44 h 127"/>
                  <a:gd name="T4" fmla="*/ 26 w 98"/>
                  <a:gd name="T5" fmla="*/ 5 h 127"/>
                  <a:gd name="T6" fmla="*/ 59 w 98"/>
                  <a:gd name="T7" fmla="*/ 15 h 127"/>
                  <a:gd name="T8" fmla="*/ 93 w 98"/>
                  <a:gd name="T9" fmla="*/ 21 h 127"/>
                  <a:gd name="T10" fmla="*/ 93 w 98"/>
                  <a:gd name="T11" fmla="*/ 70 h 127"/>
                  <a:gd name="T12" fmla="*/ 64 w 98"/>
                  <a:gd name="T13" fmla="*/ 119 h 127"/>
                  <a:gd name="T14" fmla="*/ 58 w 98"/>
                  <a:gd name="T15" fmla="*/ 116 h 1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8"/>
                  <a:gd name="T25" fmla="*/ 0 h 127"/>
                  <a:gd name="T26" fmla="*/ 98 w 98"/>
                  <a:gd name="T27" fmla="*/ 127 h 1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8" h="127">
                    <a:moveTo>
                      <a:pt x="19" y="104"/>
                    </a:moveTo>
                    <a:cubicBezTo>
                      <a:pt x="16" y="95"/>
                      <a:pt x="0" y="60"/>
                      <a:pt x="1" y="44"/>
                    </a:cubicBezTo>
                    <a:cubicBezTo>
                      <a:pt x="2" y="28"/>
                      <a:pt x="16" y="11"/>
                      <a:pt x="26" y="5"/>
                    </a:cubicBezTo>
                    <a:cubicBezTo>
                      <a:pt x="35" y="0"/>
                      <a:pt x="49" y="12"/>
                      <a:pt x="59" y="15"/>
                    </a:cubicBezTo>
                    <a:cubicBezTo>
                      <a:pt x="70" y="18"/>
                      <a:pt x="87" y="12"/>
                      <a:pt x="93" y="21"/>
                    </a:cubicBezTo>
                    <a:cubicBezTo>
                      <a:pt x="98" y="29"/>
                      <a:pt x="98" y="54"/>
                      <a:pt x="93" y="70"/>
                    </a:cubicBezTo>
                    <a:cubicBezTo>
                      <a:pt x="88" y="86"/>
                      <a:pt x="70" y="111"/>
                      <a:pt x="64" y="119"/>
                    </a:cubicBezTo>
                    <a:cubicBezTo>
                      <a:pt x="58" y="127"/>
                      <a:pt x="59" y="117"/>
                      <a:pt x="58" y="116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Freeform 46"/>
              <p:cNvSpPr>
                <a:spLocks/>
              </p:cNvSpPr>
              <p:nvPr/>
            </p:nvSpPr>
            <p:spPr bwMode="auto">
              <a:xfrm rot="9324461" flipH="1">
                <a:off x="3408" y="3024"/>
                <a:ext cx="87" cy="108"/>
              </a:xfrm>
              <a:custGeom>
                <a:avLst/>
                <a:gdLst>
                  <a:gd name="T0" fmla="*/ 50 w 100"/>
                  <a:gd name="T1" fmla="*/ 4 h 116"/>
                  <a:gd name="T2" fmla="*/ 50 w 100"/>
                  <a:gd name="T3" fmla="*/ 0 h 116"/>
                  <a:gd name="T4" fmla="*/ 66 w 100"/>
                  <a:gd name="T5" fmla="*/ 45 h 116"/>
                  <a:gd name="T6" fmla="*/ 18 w 100"/>
                  <a:gd name="T7" fmla="*/ 94 h 116"/>
                  <a:gd name="T8" fmla="*/ 0 w 100"/>
                  <a:gd name="T9" fmla="*/ 64 h 116"/>
                  <a:gd name="T10" fmla="*/ 50 w 100"/>
                  <a:gd name="T11" fmla="*/ 4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116"/>
                  <a:gd name="T20" fmla="*/ 100 w 100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2" name="Freeform 47"/>
            <p:cNvSpPr>
              <a:spLocks/>
            </p:cNvSpPr>
            <p:nvPr/>
          </p:nvSpPr>
          <p:spPr bwMode="auto">
            <a:xfrm>
              <a:off x="2848" y="3057"/>
              <a:ext cx="255" cy="255"/>
            </a:xfrm>
            <a:custGeom>
              <a:avLst/>
              <a:gdLst>
                <a:gd name="T0" fmla="*/ 189 w 255"/>
                <a:gd name="T1" fmla="*/ 252 h 255"/>
                <a:gd name="T2" fmla="*/ 150 w 255"/>
                <a:gd name="T3" fmla="*/ 243 h 255"/>
                <a:gd name="T4" fmla="*/ 129 w 255"/>
                <a:gd name="T5" fmla="*/ 222 h 255"/>
                <a:gd name="T6" fmla="*/ 69 w 255"/>
                <a:gd name="T7" fmla="*/ 192 h 255"/>
                <a:gd name="T8" fmla="*/ 45 w 255"/>
                <a:gd name="T9" fmla="*/ 159 h 255"/>
                <a:gd name="T10" fmla="*/ 31 w 255"/>
                <a:gd name="T11" fmla="*/ 144 h 255"/>
                <a:gd name="T12" fmla="*/ 14 w 255"/>
                <a:gd name="T13" fmla="*/ 85 h 255"/>
                <a:gd name="T14" fmla="*/ 3 w 255"/>
                <a:gd name="T15" fmla="*/ 39 h 255"/>
                <a:gd name="T16" fmla="*/ 33 w 255"/>
                <a:gd name="T17" fmla="*/ 17 h 255"/>
                <a:gd name="T18" fmla="*/ 72 w 255"/>
                <a:gd name="T19" fmla="*/ 0 h 255"/>
                <a:gd name="T20" fmla="*/ 78 w 255"/>
                <a:gd name="T21" fmla="*/ 15 h 255"/>
                <a:gd name="T22" fmla="*/ 75 w 255"/>
                <a:gd name="T23" fmla="*/ 6 h 255"/>
                <a:gd name="T24" fmla="*/ 90 w 255"/>
                <a:gd name="T25" fmla="*/ 15 h 255"/>
                <a:gd name="T26" fmla="*/ 135 w 255"/>
                <a:gd name="T27" fmla="*/ 39 h 255"/>
                <a:gd name="T28" fmla="*/ 162 w 255"/>
                <a:gd name="T29" fmla="*/ 69 h 255"/>
                <a:gd name="T30" fmla="*/ 242 w 255"/>
                <a:gd name="T31" fmla="*/ 111 h 255"/>
                <a:gd name="T32" fmla="*/ 242 w 255"/>
                <a:gd name="T33" fmla="*/ 120 h 255"/>
                <a:gd name="T34" fmla="*/ 209 w 255"/>
                <a:gd name="T35" fmla="*/ 162 h 255"/>
                <a:gd name="T36" fmla="*/ 194 w 255"/>
                <a:gd name="T37" fmla="*/ 183 h 255"/>
                <a:gd name="T38" fmla="*/ 186 w 255"/>
                <a:gd name="T39" fmla="*/ 213 h 255"/>
                <a:gd name="T40" fmla="*/ 183 w 255"/>
                <a:gd name="T41" fmla="*/ 222 h 255"/>
                <a:gd name="T42" fmla="*/ 189 w 255"/>
                <a:gd name="T43" fmla="*/ 252 h 25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5"/>
                <a:gd name="T67" fmla="*/ 0 h 255"/>
                <a:gd name="T68" fmla="*/ 255 w 255"/>
                <a:gd name="T69" fmla="*/ 255 h 25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5" h="255">
                  <a:moveTo>
                    <a:pt x="189" y="252"/>
                  </a:moveTo>
                  <a:cubicBezTo>
                    <a:pt x="184" y="255"/>
                    <a:pt x="160" y="248"/>
                    <a:pt x="150" y="243"/>
                  </a:cubicBezTo>
                  <a:cubicBezTo>
                    <a:pt x="140" y="238"/>
                    <a:pt x="142" y="230"/>
                    <a:pt x="129" y="222"/>
                  </a:cubicBezTo>
                  <a:cubicBezTo>
                    <a:pt x="116" y="214"/>
                    <a:pt x="83" y="202"/>
                    <a:pt x="69" y="192"/>
                  </a:cubicBezTo>
                  <a:cubicBezTo>
                    <a:pt x="55" y="182"/>
                    <a:pt x="51" y="167"/>
                    <a:pt x="45" y="159"/>
                  </a:cubicBezTo>
                  <a:cubicBezTo>
                    <a:pt x="39" y="151"/>
                    <a:pt x="36" y="156"/>
                    <a:pt x="31" y="144"/>
                  </a:cubicBezTo>
                  <a:cubicBezTo>
                    <a:pt x="26" y="132"/>
                    <a:pt x="19" y="102"/>
                    <a:pt x="14" y="85"/>
                  </a:cubicBezTo>
                  <a:cubicBezTo>
                    <a:pt x="9" y="68"/>
                    <a:pt x="0" y="50"/>
                    <a:pt x="3" y="39"/>
                  </a:cubicBezTo>
                  <a:cubicBezTo>
                    <a:pt x="6" y="28"/>
                    <a:pt x="22" y="23"/>
                    <a:pt x="33" y="17"/>
                  </a:cubicBezTo>
                  <a:cubicBezTo>
                    <a:pt x="44" y="11"/>
                    <a:pt x="65" y="0"/>
                    <a:pt x="72" y="0"/>
                  </a:cubicBezTo>
                  <a:cubicBezTo>
                    <a:pt x="79" y="0"/>
                    <a:pt x="78" y="14"/>
                    <a:pt x="78" y="15"/>
                  </a:cubicBezTo>
                  <a:cubicBezTo>
                    <a:pt x="78" y="16"/>
                    <a:pt x="73" y="6"/>
                    <a:pt x="75" y="6"/>
                  </a:cubicBezTo>
                  <a:cubicBezTo>
                    <a:pt x="77" y="6"/>
                    <a:pt x="80" y="10"/>
                    <a:pt x="90" y="15"/>
                  </a:cubicBezTo>
                  <a:cubicBezTo>
                    <a:pt x="100" y="20"/>
                    <a:pt x="123" y="30"/>
                    <a:pt x="135" y="39"/>
                  </a:cubicBezTo>
                  <a:cubicBezTo>
                    <a:pt x="147" y="48"/>
                    <a:pt x="144" y="57"/>
                    <a:pt x="162" y="69"/>
                  </a:cubicBezTo>
                  <a:cubicBezTo>
                    <a:pt x="180" y="81"/>
                    <a:pt x="229" y="103"/>
                    <a:pt x="242" y="111"/>
                  </a:cubicBezTo>
                  <a:cubicBezTo>
                    <a:pt x="255" y="119"/>
                    <a:pt x="248" y="111"/>
                    <a:pt x="242" y="120"/>
                  </a:cubicBezTo>
                  <a:cubicBezTo>
                    <a:pt x="236" y="129"/>
                    <a:pt x="217" y="151"/>
                    <a:pt x="209" y="162"/>
                  </a:cubicBezTo>
                  <a:cubicBezTo>
                    <a:pt x="201" y="173"/>
                    <a:pt x="198" y="175"/>
                    <a:pt x="194" y="183"/>
                  </a:cubicBezTo>
                  <a:cubicBezTo>
                    <a:pt x="190" y="191"/>
                    <a:pt x="188" y="207"/>
                    <a:pt x="186" y="213"/>
                  </a:cubicBezTo>
                  <a:cubicBezTo>
                    <a:pt x="184" y="219"/>
                    <a:pt x="183" y="216"/>
                    <a:pt x="183" y="222"/>
                  </a:cubicBezTo>
                  <a:cubicBezTo>
                    <a:pt x="183" y="228"/>
                    <a:pt x="196" y="241"/>
                    <a:pt x="189" y="2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3" name="Freeform 48"/>
            <p:cNvSpPr>
              <a:spLocks/>
            </p:cNvSpPr>
            <p:nvPr/>
          </p:nvSpPr>
          <p:spPr bwMode="auto">
            <a:xfrm>
              <a:off x="2832" y="2917"/>
              <a:ext cx="99" cy="127"/>
            </a:xfrm>
            <a:custGeom>
              <a:avLst/>
              <a:gdLst>
                <a:gd name="T0" fmla="*/ 84 w 99"/>
                <a:gd name="T1" fmla="*/ 107 h 127"/>
                <a:gd name="T2" fmla="*/ 97 w 99"/>
                <a:gd name="T3" fmla="*/ 44 h 127"/>
                <a:gd name="T4" fmla="*/ 72 w 99"/>
                <a:gd name="T5" fmla="*/ 5 h 127"/>
                <a:gd name="T6" fmla="*/ 39 w 99"/>
                <a:gd name="T7" fmla="*/ 15 h 127"/>
                <a:gd name="T8" fmla="*/ 5 w 99"/>
                <a:gd name="T9" fmla="*/ 21 h 127"/>
                <a:gd name="T10" fmla="*/ 5 w 99"/>
                <a:gd name="T11" fmla="*/ 70 h 127"/>
                <a:gd name="T12" fmla="*/ 34 w 99"/>
                <a:gd name="T13" fmla="*/ 119 h 127"/>
                <a:gd name="T14" fmla="*/ 40 w 99"/>
                <a:gd name="T15" fmla="*/ 116 h 1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9"/>
                <a:gd name="T25" fmla="*/ 0 h 127"/>
                <a:gd name="T26" fmla="*/ 99 w 99"/>
                <a:gd name="T27" fmla="*/ 127 h 1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9" h="127">
                  <a:moveTo>
                    <a:pt x="84" y="107"/>
                  </a:moveTo>
                  <a:cubicBezTo>
                    <a:pt x="86" y="97"/>
                    <a:pt x="99" y="61"/>
                    <a:pt x="97" y="44"/>
                  </a:cubicBezTo>
                  <a:cubicBezTo>
                    <a:pt x="95" y="27"/>
                    <a:pt x="82" y="11"/>
                    <a:pt x="72" y="5"/>
                  </a:cubicBezTo>
                  <a:cubicBezTo>
                    <a:pt x="63" y="0"/>
                    <a:pt x="49" y="12"/>
                    <a:pt x="39" y="15"/>
                  </a:cubicBezTo>
                  <a:cubicBezTo>
                    <a:pt x="28" y="18"/>
                    <a:pt x="11" y="12"/>
                    <a:pt x="5" y="21"/>
                  </a:cubicBezTo>
                  <a:cubicBezTo>
                    <a:pt x="0" y="29"/>
                    <a:pt x="0" y="54"/>
                    <a:pt x="5" y="70"/>
                  </a:cubicBezTo>
                  <a:cubicBezTo>
                    <a:pt x="10" y="86"/>
                    <a:pt x="28" y="111"/>
                    <a:pt x="34" y="119"/>
                  </a:cubicBezTo>
                  <a:cubicBezTo>
                    <a:pt x="40" y="127"/>
                    <a:pt x="39" y="117"/>
                    <a:pt x="40" y="116"/>
                  </a:cubicBezTo>
                </a:path>
              </a:pathLst>
            </a:custGeom>
            <a:gradFill rotWithShape="1">
              <a:gsLst>
                <a:gs pos="0">
                  <a:srgbClr val="FF9F3F"/>
                </a:gs>
                <a:gs pos="100000">
                  <a:srgbClr val="FFAE5D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4" name="Freeform 49"/>
            <p:cNvSpPr>
              <a:spLocks/>
            </p:cNvSpPr>
            <p:nvPr/>
          </p:nvSpPr>
          <p:spPr bwMode="auto">
            <a:xfrm rot="-9324461">
              <a:off x="2845" y="3009"/>
              <a:ext cx="87" cy="108"/>
            </a:xfrm>
            <a:custGeom>
              <a:avLst/>
              <a:gdLst>
                <a:gd name="T0" fmla="*/ 50 w 100"/>
                <a:gd name="T1" fmla="*/ 4 h 116"/>
                <a:gd name="T2" fmla="*/ 50 w 100"/>
                <a:gd name="T3" fmla="*/ 0 h 116"/>
                <a:gd name="T4" fmla="*/ 66 w 100"/>
                <a:gd name="T5" fmla="*/ 45 h 116"/>
                <a:gd name="T6" fmla="*/ 18 w 100"/>
                <a:gd name="T7" fmla="*/ 94 h 116"/>
                <a:gd name="T8" fmla="*/ 0 w 100"/>
                <a:gd name="T9" fmla="*/ 64 h 116"/>
                <a:gd name="T10" fmla="*/ 50 w 100"/>
                <a:gd name="T11" fmla="*/ 4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0"/>
                <a:gd name="T19" fmla="*/ 0 h 116"/>
                <a:gd name="T20" fmla="*/ 100 w 100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0" h="116">
                  <a:moveTo>
                    <a:pt x="76" y="4"/>
                  </a:moveTo>
                  <a:lnTo>
                    <a:pt x="76" y="0"/>
                  </a:lnTo>
                  <a:lnTo>
                    <a:pt x="100" y="56"/>
                  </a:lnTo>
                  <a:lnTo>
                    <a:pt x="28" y="116"/>
                  </a:lnTo>
                  <a:lnTo>
                    <a:pt x="0" y="80"/>
                  </a:lnTo>
                  <a:lnTo>
                    <a:pt x="76" y="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5" name="Freeform 50"/>
            <p:cNvSpPr>
              <a:spLocks/>
            </p:cNvSpPr>
            <p:nvPr/>
          </p:nvSpPr>
          <p:spPr bwMode="auto">
            <a:xfrm>
              <a:off x="3161" y="3033"/>
              <a:ext cx="45" cy="18"/>
            </a:xfrm>
            <a:custGeom>
              <a:avLst/>
              <a:gdLst>
                <a:gd name="T0" fmla="*/ 0 w 45"/>
                <a:gd name="T1" fmla="*/ 15 h 18"/>
                <a:gd name="T2" fmla="*/ 24 w 45"/>
                <a:gd name="T3" fmla="*/ 0 h 18"/>
                <a:gd name="T4" fmla="*/ 45 w 45"/>
                <a:gd name="T5" fmla="*/ 18 h 18"/>
                <a:gd name="T6" fmla="*/ 0 60000 65536"/>
                <a:gd name="T7" fmla="*/ 0 60000 65536"/>
                <a:gd name="T8" fmla="*/ 0 60000 65536"/>
                <a:gd name="T9" fmla="*/ 0 w 45"/>
                <a:gd name="T10" fmla="*/ 0 h 18"/>
                <a:gd name="T11" fmla="*/ 45 w 45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18">
                  <a:moveTo>
                    <a:pt x="0" y="15"/>
                  </a:moveTo>
                  <a:cubicBezTo>
                    <a:pt x="4" y="13"/>
                    <a:pt x="17" y="0"/>
                    <a:pt x="24" y="0"/>
                  </a:cubicBezTo>
                  <a:cubicBezTo>
                    <a:pt x="31" y="0"/>
                    <a:pt x="41" y="14"/>
                    <a:pt x="45" y="1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6" name="Freeform 51"/>
            <p:cNvSpPr>
              <a:spLocks/>
            </p:cNvSpPr>
            <p:nvPr/>
          </p:nvSpPr>
          <p:spPr bwMode="auto">
            <a:xfrm>
              <a:off x="3008" y="2982"/>
              <a:ext cx="78" cy="57"/>
            </a:xfrm>
            <a:custGeom>
              <a:avLst/>
              <a:gdLst>
                <a:gd name="T0" fmla="*/ 78 w 78"/>
                <a:gd name="T1" fmla="*/ 0 h 57"/>
                <a:gd name="T2" fmla="*/ 27 w 78"/>
                <a:gd name="T3" fmla="*/ 6 h 57"/>
                <a:gd name="T4" fmla="*/ 3 w 78"/>
                <a:gd name="T5" fmla="*/ 24 h 57"/>
                <a:gd name="T6" fmla="*/ 6 w 78"/>
                <a:gd name="T7" fmla="*/ 57 h 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57"/>
                <a:gd name="T14" fmla="*/ 78 w 78"/>
                <a:gd name="T15" fmla="*/ 57 h 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57">
                  <a:moveTo>
                    <a:pt x="78" y="0"/>
                  </a:moveTo>
                  <a:cubicBezTo>
                    <a:pt x="70" y="1"/>
                    <a:pt x="40" y="2"/>
                    <a:pt x="27" y="6"/>
                  </a:cubicBezTo>
                  <a:cubicBezTo>
                    <a:pt x="14" y="10"/>
                    <a:pt x="6" y="16"/>
                    <a:pt x="3" y="24"/>
                  </a:cubicBezTo>
                  <a:cubicBezTo>
                    <a:pt x="0" y="32"/>
                    <a:pt x="6" y="50"/>
                    <a:pt x="6" y="5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7" name="Freeform 52"/>
            <p:cNvSpPr>
              <a:spLocks/>
            </p:cNvSpPr>
            <p:nvPr/>
          </p:nvSpPr>
          <p:spPr bwMode="auto">
            <a:xfrm>
              <a:off x="3287" y="2973"/>
              <a:ext cx="62" cy="57"/>
            </a:xfrm>
            <a:custGeom>
              <a:avLst/>
              <a:gdLst>
                <a:gd name="T0" fmla="*/ 0 w 62"/>
                <a:gd name="T1" fmla="*/ 0 h 57"/>
                <a:gd name="T2" fmla="*/ 54 w 62"/>
                <a:gd name="T3" fmla="*/ 15 h 57"/>
                <a:gd name="T4" fmla="*/ 51 w 62"/>
                <a:gd name="T5" fmla="*/ 57 h 57"/>
                <a:gd name="T6" fmla="*/ 0 60000 65536"/>
                <a:gd name="T7" fmla="*/ 0 60000 65536"/>
                <a:gd name="T8" fmla="*/ 0 60000 65536"/>
                <a:gd name="T9" fmla="*/ 0 w 62"/>
                <a:gd name="T10" fmla="*/ 0 h 57"/>
                <a:gd name="T11" fmla="*/ 62 w 62"/>
                <a:gd name="T12" fmla="*/ 57 h 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" h="57">
                  <a:moveTo>
                    <a:pt x="0" y="0"/>
                  </a:moveTo>
                  <a:cubicBezTo>
                    <a:pt x="9" y="3"/>
                    <a:pt x="46" y="6"/>
                    <a:pt x="54" y="15"/>
                  </a:cubicBezTo>
                  <a:cubicBezTo>
                    <a:pt x="62" y="24"/>
                    <a:pt x="52" y="48"/>
                    <a:pt x="51" y="5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21" name="Дуга 120"/>
          <p:cNvSpPr/>
          <p:nvPr/>
        </p:nvSpPr>
        <p:spPr>
          <a:xfrm>
            <a:off x="4929190" y="1785926"/>
            <a:ext cx="3643338" cy="1214446"/>
          </a:xfrm>
          <a:prstGeom prst="arc">
            <a:avLst>
              <a:gd name="adj1" fmla="val 10817186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pic>
        <p:nvPicPr>
          <p:cNvPr id="122" name="Picture 127" descr="image001"/>
          <p:cNvPicPr>
            <a:picLocks noChangeAspect="1" noChangeArrowheads="1" noCrop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857752" y="1714488"/>
            <a:ext cx="357190" cy="631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190" name="Object 3"/>
          <p:cNvGraphicFramePr>
            <a:graphicFrameLocks noChangeAspect="1"/>
          </p:cNvGraphicFramePr>
          <p:nvPr/>
        </p:nvGraphicFramePr>
        <p:xfrm>
          <a:off x="8143900" y="2500306"/>
          <a:ext cx="587373" cy="642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Формула" r:id="rId9" imgW="126720" imgH="139680" progId="Equation.3">
                  <p:embed/>
                </p:oleObj>
              </mc:Choice>
              <mc:Fallback>
                <p:oleObj name="Формула" r:id="rId9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900" y="2500306"/>
                        <a:ext cx="587373" cy="6429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" name="Левая фигурная скобка 122"/>
          <p:cNvSpPr/>
          <p:nvPr/>
        </p:nvSpPr>
        <p:spPr>
          <a:xfrm>
            <a:off x="1928794" y="3357562"/>
            <a:ext cx="500066" cy="1785926"/>
          </a:xfrm>
          <a:prstGeom prst="leftBrace">
            <a:avLst>
              <a:gd name="adj1" fmla="val 51666"/>
              <a:gd name="adj2" fmla="val 50000"/>
            </a:avLst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800" dirty="0">
              <a:solidFill>
                <a:srgbClr val="000000"/>
              </a:solidFill>
            </a:endParaRPr>
          </a:p>
        </p:txBody>
      </p:sp>
      <p:sp>
        <p:nvSpPr>
          <p:cNvPr id="124" name="Oval 6"/>
          <p:cNvSpPr>
            <a:spLocks noChangeArrowheads="1"/>
          </p:cNvSpPr>
          <p:nvPr/>
        </p:nvSpPr>
        <p:spPr bwMode="auto">
          <a:xfrm>
            <a:off x="1214414" y="2285992"/>
            <a:ext cx="217488" cy="215900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25" name="Oval 6"/>
          <p:cNvSpPr>
            <a:spLocks noChangeArrowheads="1"/>
          </p:cNvSpPr>
          <p:nvPr/>
        </p:nvSpPr>
        <p:spPr bwMode="auto">
          <a:xfrm>
            <a:off x="8429652" y="2285992"/>
            <a:ext cx="217488" cy="215900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26" name="Group 17"/>
          <p:cNvGrpSpPr>
            <a:grpSpLocks/>
          </p:cNvGrpSpPr>
          <p:nvPr/>
        </p:nvGrpSpPr>
        <p:grpSpPr bwMode="auto">
          <a:xfrm>
            <a:off x="9644098" y="-3214734"/>
            <a:ext cx="2714644" cy="3214734"/>
            <a:chOff x="2832" y="2736"/>
            <a:chExt cx="676" cy="1050"/>
          </a:xfrm>
        </p:grpSpPr>
        <p:sp>
          <p:nvSpPr>
            <p:cNvPr id="127" name="Freeform 18"/>
            <p:cNvSpPr>
              <a:spLocks/>
            </p:cNvSpPr>
            <p:nvPr/>
          </p:nvSpPr>
          <p:spPr bwMode="auto">
            <a:xfrm>
              <a:off x="3171" y="3500"/>
              <a:ext cx="0" cy="241"/>
            </a:xfrm>
            <a:custGeom>
              <a:avLst/>
              <a:gdLst>
                <a:gd name="T0" fmla="*/ 0 w 1"/>
                <a:gd name="T1" fmla="*/ 0 h 256"/>
                <a:gd name="T2" fmla="*/ 0 w 1"/>
                <a:gd name="T3" fmla="*/ 214 h 256"/>
                <a:gd name="T4" fmla="*/ 0 60000 65536"/>
                <a:gd name="T5" fmla="*/ 0 60000 65536"/>
                <a:gd name="T6" fmla="*/ 0 w 1"/>
                <a:gd name="T7" fmla="*/ 0 h 256"/>
                <a:gd name="T8" fmla="*/ 0 w 1"/>
                <a:gd name="T9" fmla="*/ 256 h 2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56">
                  <a:moveTo>
                    <a:pt x="0" y="0"/>
                  </a:moveTo>
                  <a:lnTo>
                    <a:pt x="0" y="25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28" name="Freeform 19"/>
            <p:cNvSpPr>
              <a:spLocks/>
            </p:cNvSpPr>
            <p:nvPr/>
          </p:nvSpPr>
          <p:spPr bwMode="auto">
            <a:xfrm>
              <a:off x="2968" y="3353"/>
              <a:ext cx="406" cy="399"/>
            </a:xfrm>
            <a:custGeom>
              <a:avLst/>
              <a:gdLst/>
              <a:ahLst/>
              <a:cxnLst>
                <a:cxn ang="0">
                  <a:pos x="79" y="8"/>
                </a:cxn>
                <a:cxn ang="0">
                  <a:pos x="313" y="8"/>
                </a:cxn>
                <a:cxn ang="0">
                  <a:pos x="367" y="8"/>
                </a:cxn>
                <a:cxn ang="0">
                  <a:pos x="385" y="28"/>
                </a:cxn>
                <a:cxn ang="0">
                  <a:pos x="417" y="84"/>
                </a:cxn>
                <a:cxn ang="0">
                  <a:pos x="433" y="132"/>
                </a:cxn>
                <a:cxn ang="0">
                  <a:pos x="463" y="200"/>
                </a:cxn>
                <a:cxn ang="0">
                  <a:pos x="463" y="296"/>
                </a:cxn>
                <a:cxn ang="0">
                  <a:pos x="437" y="348"/>
                </a:cxn>
                <a:cxn ang="0">
                  <a:pos x="429" y="404"/>
                </a:cxn>
                <a:cxn ang="0">
                  <a:pos x="425" y="420"/>
                </a:cxn>
                <a:cxn ang="0">
                  <a:pos x="393" y="388"/>
                </a:cxn>
                <a:cxn ang="0">
                  <a:pos x="369" y="372"/>
                </a:cxn>
                <a:cxn ang="0">
                  <a:pos x="317" y="360"/>
                </a:cxn>
                <a:cxn ang="0">
                  <a:pos x="273" y="380"/>
                </a:cxn>
                <a:cxn ang="0">
                  <a:pos x="237" y="408"/>
                </a:cxn>
                <a:cxn ang="0">
                  <a:pos x="223" y="392"/>
                </a:cxn>
                <a:cxn ang="0">
                  <a:pos x="165" y="368"/>
                </a:cxn>
                <a:cxn ang="0">
                  <a:pos x="105" y="368"/>
                </a:cxn>
                <a:cxn ang="0">
                  <a:pos x="73" y="400"/>
                </a:cxn>
                <a:cxn ang="0">
                  <a:pos x="49" y="412"/>
                </a:cxn>
                <a:cxn ang="0">
                  <a:pos x="31" y="392"/>
                </a:cxn>
                <a:cxn ang="0">
                  <a:pos x="13" y="340"/>
                </a:cxn>
                <a:cxn ang="0">
                  <a:pos x="1" y="272"/>
                </a:cxn>
                <a:cxn ang="0">
                  <a:pos x="5" y="212"/>
                </a:cxn>
                <a:cxn ang="0">
                  <a:pos x="31" y="152"/>
                </a:cxn>
                <a:cxn ang="0">
                  <a:pos x="57" y="100"/>
                </a:cxn>
                <a:cxn ang="0">
                  <a:pos x="79" y="8"/>
                </a:cxn>
              </a:cxnLst>
              <a:rect l="0" t="0" r="r" b="b"/>
              <a:pathLst>
                <a:path w="468" h="423">
                  <a:moveTo>
                    <a:pt x="79" y="8"/>
                  </a:moveTo>
                  <a:cubicBezTo>
                    <a:pt x="118" y="0"/>
                    <a:pt x="265" y="8"/>
                    <a:pt x="313" y="8"/>
                  </a:cubicBezTo>
                  <a:cubicBezTo>
                    <a:pt x="361" y="8"/>
                    <a:pt x="355" y="5"/>
                    <a:pt x="367" y="8"/>
                  </a:cubicBezTo>
                  <a:cubicBezTo>
                    <a:pt x="379" y="11"/>
                    <a:pt x="377" y="15"/>
                    <a:pt x="385" y="28"/>
                  </a:cubicBezTo>
                  <a:cubicBezTo>
                    <a:pt x="393" y="41"/>
                    <a:pt x="409" y="67"/>
                    <a:pt x="417" y="84"/>
                  </a:cubicBezTo>
                  <a:cubicBezTo>
                    <a:pt x="425" y="101"/>
                    <a:pt x="425" y="113"/>
                    <a:pt x="433" y="132"/>
                  </a:cubicBezTo>
                  <a:cubicBezTo>
                    <a:pt x="441" y="151"/>
                    <a:pt x="458" y="173"/>
                    <a:pt x="463" y="200"/>
                  </a:cubicBezTo>
                  <a:cubicBezTo>
                    <a:pt x="468" y="227"/>
                    <a:pt x="467" y="271"/>
                    <a:pt x="463" y="296"/>
                  </a:cubicBezTo>
                  <a:cubicBezTo>
                    <a:pt x="459" y="321"/>
                    <a:pt x="443" y="330"/>
                    <a:pt x="437" y="348"/>
                  </a:cubicBezTo>
                  <a:cubicBezTo>
                    <a:pt x="431" y="366"/>
                    <a:pt x="431" y="392"/>
                    <a:pt x="429" y="404"/>
                  </a:cubicBezTo>
                  <a:cubicBezTo>
                    <a:pt x="427" y="416"/>
                    <a:pt x="431" y="423"/>
                    <a:pt x="425" y="420"/>
                  </a:cubicBezTo>
                  <a:cubicBezTo>
                    <a:pt x="419" y="417"/>
                    <a:pt x="402" y="396"/>
                    <a:pt x="393" y="388"/>
                  </a:cubicBezTo>
                  <a:cubicBezTo>
                    <a:pt x="384" y="380"/>
                    <a:pt x="382" y="377"/>
                    <a:pt x="369" y="372"/>
                  </a:cubicBezTo>
                  <a:cubicBezTo>
                    <a:pt x="356" y="367"/>
                    <a:pt x="333" y="359"/>
                    <a:pt x="317" y="360"/>
                  </a:cubicBezTo>
                  <a:cubicBezTo>
                    <a:pt x="301" y="361"/>
                    <a:pt x="286" y="372"/>
                    <a:pt x="273" y="380"/>
                  </a:cubicBezTo>
                  <a:cubicBezTo>
                    <a:pt x="260" y="388"/>
                    <a:pt x="245" y="406"/>
                    <a:pt x="237" y="408"/>
                  </a:cubicBezTo>
                  <a:cubicBezTo>
                    <a:pt x="229" y="410"/>
                    <a:pt x="235" y="399"/>
                    <a:pt x="223" y="392"/>
                  </a:cubicBezTo>
                  <a:cubicBezTo>
                    <a:pt x="211" y="385"/>
                    <a:pt x="185" y="372"/>
                    <a:pt x="165" y="368"/>
                  </a:cubicBezTo>
                  <a:cubicBezTo>
                    <a:pt x="145" y="364"/>
                    <a:pt x="120" y="363"/>
                    <a:pt x="105" y="368"/>
                  </a:cubicBezTo>
                  <a:cubicBezTo>
                    <a:pt x="90" y="373"/>
                    <a:pt x="82" y="393"/>
                    <a:pt x="73" y="400"/>
                  </a:cubicBezTo>
                  <a:cubicBezTo>
                    <a:pt x="64" y="407"/>
                    <a:pt x="56" y="413"/>
                    <a:pt x="49" y="412"/>
                  </a:cubicBezTo>
                  <a:cubicBezTo>
                    <a:pt x="42" y="411"/>
                    <a:pt x="37" y="404"/>
                    <a:pt x="31" y="392"/>
                  </a:cubicBezTo>
                  <a:cubicBezTo>
                    <a:pt x="25" y="380"/>
                    <a:pt x="18" y="360"/>
                    <a:pt x="13" y="340"/>
                  </a:cubicBezTo>
                  <a:cubicBezTo>
                    <a:pt x="8" y="320"/>
                    <a:pt x="2" y="293"/>
                    <a:pt x="1" y="272"/>
                  </a:cubicBezTo>
                  <a:cubicBezTo>
                    <a:pt x="0" y="251"/>
                    <a:pt x="0" y="232"/>
                    <a:pt x="5" y="212"/>
                  </a:cubicBezTo>
                  <a:cubicBezTo>
                    <a:pt x="10" y="192"/>
                    <a:pt x="22" y="171"/>
                    <a:pt x="31" y="152"/>
                  </a:cubicBezTo>
                  <a:cubicBezTo>
                    <a:pt x="40" y="133"/>
                    <a:pt x="49" y="124"/>
                    <a:pt x="57" y="100"/>
                  </a:cubicBezTo>
                  <a:cubicBezTo>
                    <a:pt x="65" y="76"/>
                    <a:pt x="75" y="27"/>
                    <a:pt x="79" y="8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tx2"/>
                </a:gs>
                <a:gs pos="100000">
                  <a:schemeClr val="bg2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29" name="Freeform 20"/>
            <p:cNvSpPr>
              <a:spLocks/>
            </p:cNvSpPr>
            <p:nvPr/>
          </p:nvSpPr>
          <p:spPr bwMode="auto">
            <a:xfrm>
              <a:off x="3162" y="3360"/>
              <a:ext cx="41" cy="136"/>
            </a:xfrm>
            <a:custGeom>
              <a:avLst/>
              <a:gdLst>
                <a:gd name="T0" fmla="*/ 0 w 48"/>
                <a:gd name="T1" fmla="*/ 0 h 144"/>
                <a:gd name="T2" fmla="*/ 30 w 48"/>
                <a:gd name="T3" fmla="*/ 0 h 144"/>
                <a:gd name="T4" fmla="*/ 30 w 48"/>
                <a:gd name="T5" fmla="*/ 121 h 144"/>
                <a:gd name="T6" fmla="*/ 0 w 48"/>
                <a:gd name="T7" fmla="*/ 121 h 144"/>
                <a:gd name="T8" fmla="*/ 0 w 48"/>
                <a:gd name="T9" fmla="*/ 0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144"/>
                <a:gd name="T17" fmla="*/ 48 w 4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144">
                  <a:moveTo>
                    <a:pt x="0" y="0"/>
                  </a:moveTo>
                  <a:lnTo>
                    <a:pt x="48" y="0"/>
                  </a:lnTo>
                  <a:lnTo>
                    <a:pt x="48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0" name="Freeform 21"/>
            <p:cNvSpPr>
              <a:spLocks/>
            </p:cNvSpPr>
            <p:nvPr/>
          </p:nvSpPr>
          <p:spPr bwMode="auto">
            <a:xfrm>
              <a:off x="3240" y="3356"/>
              <a:ext cx="111" cy="136"/>
            </a:xfrm>
            <a:custGeom>
              <a:avLst/>
              <a:gdLst>
                <a:gd name="T0" fmla="*/ 82 w 128"/>
                <a:gd name="T1" fmla="*/ 112 h 144"/>
                <a:gd name="T2" fmla="*/ 83 w 128"/>
                <a:gd name="T3" fmla="*/ 121 h 144"/>
                <a:gd name="T4" fmla="*/ 0 w 128"/>
                <a:gd name="T5" fmla="*/ 4 h 144"/>
                <a:gd name="T6" fmla="*/ 39 w 128"/>
                <a:gd name="T7" fmla="*/ 0 h 144"/>
                <a:gd name="T8" fmla="*/ 82 w 128"/>
                <a:gd name="T9" fmla="*/ 112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144"/>
                <a:gd name="T17" fmla="*/ 128 w 12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144">
                  <a:moveTo>
                    <a:pt x="127" y="133"/>
                  </a:moveTo>
                  <a:lnTo>
                    <a:pt x="128" y="144"/>
                  </a:lnTo>
                  <a:lnTo>
                    <a:pt x="0" y="4"/>
                  </a:lnTo>
                  <a:lnTo>
                    <a:pt x="60" y="0"/>
                  </a:lnTo>
                  <a:lnTo>
                    <a:pt x="127" y="133"/>
                  </a:ln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1" name="Freeform 22"/>
            <p:cNvSpPr>
              <a:spLocks/>
            </p:cNvSpPr>
            <p:nvPr/>
          </p:nvSpPr>
          <p:spPr bwMode="auto">
            <a:xfrm>
              <a:off x="3000" y="3353"/>
              <a:ext cx="90" cy="143"/>
            </a:xfrm>
            <a:custGeom>
              <a:avLst/>
              <a:gdLst>
                <a:gd name="T0" fmla="*/ 0 w 104"/>
                <a:gd name="T1" fmla="*/ 127 h 152"/>
                <a:gd name="T2" fmla="*/ 5 w 104"/>
                <a:gd name="T3" fmla="*/ 113 h 152"/>
                <a:gd name="T4" fmla="*/ 29 w 104"/>
                <a:gd name="T5" fmla="*/ 0 h 152"/>
                <a:gd name="T6" fmla="*/ 68 w 104"/>
                <a:gd name="T7" fmla="*/ 8 h 152"/>
                <a:gd name="T8" fmla="*/ 0 w 104"/>
                <a:gd name="T9" fmla="*/ 127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152"/>
                <a:gd name="T17" fmla="*/ 104 w 104"/>
                <a:gd name="T18" fmla="*/ 152 h 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152">
                  <a:moveTo>
                    <a:pt x="0" y="152"/>
                  </a:moveTo>
                  <a:lnTo>
                    <a:pt x="8" y="136"/>
                  </a:lnTo>
                  <a:lnTo>
                    <a:pt x="44" y="0"/>
                  </a:lnTo>
                  <a:lnTo>
                    <a:pt x="104" y="8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2" name="Freeform 23"/>
            <p:cNvSpPr>
              <a:spLocks/>
            </p:cNvSpPr>
            <p:nvPr/>
          </p:nvSpPr>
          <p:spPr bwMode="auto">
            <a:xfrm>
              <a:off x="3031" y="3160"/>
              <a:ext cx="272" cy="203"/>
            </a:xfrm>
            <a:custGeom>
              <a:avLst/>
              <a:gdLst>
                <a:gd name="T0" fmla="*/ 3 w 313"/>
                <a:gd name="T1" fmla="*/ 178 h 215"/>
                <a:gd name="T2" fmla="*/ 29 w 313"/>
                <a:gd name="T3" fmla="*/ 175 h 215"/>
                <a:gd name="T4" fmla="*/ 173 w 313"/>
                <a:gd name="T5" fmla="*/ 172 h 215"/>
                <a:gd name="T6" fmla="*/ 199 w 313"/>
                <a:gd name="T7" fmla="*/ 172 h 215"/>
                <a:gd name="T8" fmla="*/ 205 w 313"/>
                <a:gd name="T9" fmla="*/ 128 h 215"/>
                <a:gd name="T10" fmla="*/ 202 w 313"/>
                <a:gd name="T11" fmla="*/ 77 h 215"/>
                <a:gd name="T12" fmla="*/ 187 w 313"/>
                <a:gd name="T13" fmla="*/ 34 h 215"/>
                <a:gd name="T14" fmla="*/ 163 w 313"/>
                <a:gd name="T15" fmla="*/ 17 h 215"/>
                <a:gd name="T16" fmla="*/ 134 w 313"/>
                <a:gd name="T17" fmla="*/ 4 h 215"/>
                <a:gd name="T18" fmla="*/ 105 w 313"/>
                <a:gd name="T19" fmla="*/ 38 h 215"/>
                <a:gd name="T20" fmla="*/ 100 w 313"/>
                <a:gd name="T21" fmla="*/ 38 h 215"/>
                <a:gd name="T22" fmla="*/ 71 w 313"/>
                <a:gd name="T23" fmla="*/ 8 h 215"/>
                <a:gd name="T24" fmla="*/ 53 w 313"/>
                <a:gd name="T25" fmla="*/ 13 h 215"/>
                <a:gd name="T26" fmla="*/ 29 w 313"/>
                <a:gd name="T27" fmla="*/ 40 h 215"/>
                <a:gd name="T28" fmla="*/ 10 w 313"/>
                <a:gd name="T29" fmla="*/ 71 h 215"/>
                <a:gd name="T30" fmla="*/ 3 w 313"/>
                <a:gd name="T31" fmla="*/ 98 h 215"/>
                <a:gd name="T32" fmla="*/ 3 w 313"/>
                <a:gd name="T33" fmla="*/ 138 h 215"/>
                <a:gd name="T34" fmla="*/ 0 w 313"/>
                <a:gd name="T35" fmla="*/ 161 h 215"/>
                <a:gd name="T36" fmla="*/ 3 w 313"/>
                <a:gd name="T37" fmla="*/ 178 h 2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13"/>
                <a:gd name="T58" fmla="*/ 0 h 215"/>
                <a:gd name="T59" fmla="*/ 313 w 313"/>
                <a:gd name="T60" fmla="*/ 215 h 21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13" h="215">
                  <a:moveTo>
                    <a:pt x="6" y="212"/>
                  </a:moveTo>
                  <a:cubicBezTo>
                    <a:pt x="13" y="215"/>
                    <a:pt x="1" y="209"/>
                    <a:pt x="44" y="208"/>
                  </a:cubicBezTo>
                  <a:cubicBezTo>
                    <a:pt x="87" y="207"/>
                    <a:pt x="221" y="205"/>
                    <a:pt x="264" y="204"/>
                  </a:cubicBezTo>
                  <a:cubicBezTo>
                    <a:pt x="307" y="203"/>
                    <a:pt x="296" y="213"/>
                    <a:pt x="304" y="204"/>
                  </a:cubicBezTo>
                  <a:cubicBezTo>
                    <a:pt x="312" y="195"/>
                    <a:pt x="311" y="171"/>
                    <a:pt x="312" y="152"/>
                  </a:cubicBezTo>
                  <a:cubicBezTo>
                    <a:pt x="313" y="133"/>
                    <a:pt x="313" y="111"/>
                    <a:pt x="308" y="92"/>
                  </a:cubicBezTo>
                  <a:cubicBezTo>
                    <a:pt x="303" y="73"/>
                    <a:pt x="294" y="52"/>
                    <a:pt x="284" y="40"/>
                  </a:cubicBezTo>
                  <a:cubicBezTo>
                    <a:pt x="274" y="28"/>
                    <a:pt x="261" y="26"/>
                    <a:pt x="248" y="20"/>
                  </a:cubicBezTo>
                  <a:cubicBezTo>
                    <a:pt x="235" y="14"/>
                    <a:pt x="219" y="0"/>
                    <a:pt x="204" y="4"/>
                  </a:cubicBezTo>
                  <a:cubicBezTo>
                    <a:pt x="189" y="8"/>
                    <a:pt x="169" y="37"/>
                    <a:pt x="160" y="44"/>
                  </a:cubicBezTo>
                  <a:cubicBezTo>
                    <a:pt x="151" y="51"/>
                    <a:pt x="161" y="50"/>
                    <a:pt x="152" y="44"/>
                  </a:cubicBezTo>
                  <a:cubicBezTo>
                    <a:pt x="143" y="38"/>
                    <a:pt x="120" y="13"/>
                    <a:pt x="108" y="8"/>
                  </a:cubicBezTo>
                  <a:cubicBezTo>
                    <a:pt x="96" y="3"/>
                    <a:pt x="91" y="9"/>
                    <a:pt x="80" y="16"/>
                  </a:cubicBezTo>
                  <a:cubicBezTo>
                    <a:pt x="69" y="23"/>
                    <a:pt x="55" y="37"/>
                    <a:pt x="44" y="48"/>
                  </a:cubicBezTo>
                  <a:cubicBezTo>
                    <a:pt x="33" y="59"/>
                    <a:pt x="22" y="73"/>
                    <a:pt x="16" y="84"/>
                  </a:cubicBezTo>
                  <a:cubicBezTo>
                    <a:pt x="10" y="95"/>
                    <a:pt x="8" y="103"/>
                    <a:pt x="6" y="116"/>
                  </a:cubicBezTo>
                  <a:cubicBezTo>
                    <a:pt x="4" y="129"/>
                    <a:pt x="7" y="151"/>
                    <a:pt x="6" y="164"/>
                  </a:cubicBezTo>
                  <a:cubicBezTo>
                    <a:pt x="5" y="177"/>
                    <a:pt x="0" y="184"/>
                    <a:pt x="0" y="192"/>
                  </a:cubicBezTo>
                  <a:cubicBezTo>
                    <a:pt x="0" y="200"/>
                    <a:pt x="2" y="209"/>
                    <a:pt x="6" y="2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3" name="Freeform 24"/>
            <p:cNvSpPr>
              <a:spLocks/>
            </p:cNvSpPr>
            <p:nvPr/>
          </p:nvSpPr>
          <p:spPr bwMode="auto">
            <a:xfrm>
              <a:off x="3089" y="3134"/>
              <a:ext cx="73" cy="90"/>
            </a:xfrm>
            <a:custGeom>
              <a:avLst/>
              <a:gdLst>
                <a:gd name="T0" fmla="*/ 26 w 84"/>
                <a:gd name="T1" fmla="*/ 0 h 96"/>
                <a:gd name="T2" fmla="*/ 18 w 84"/>
                <a:gd name="T3" fmla="*/ 9 h 96"/>
                <a:gd name="T4" fmla="*/ 0 w 84"/>
                <a:gd name="T5" fmla="*/ 23 h 96"/>
                <a:gd name="T6" fmla="*/ 37 w 84"/>
                <a:gd name="T7" fmla="*/ 79 h 96"/>
                <a:gd name="T8" fmla="*/ 55 w 84"/>
                <a:gd name="T9" fmla="*/ 49 h 96"/>
                <a:gd name="T10" fmla="*/ 21 w 84"/>
                <a:gd name="T11" fmla="*/ 8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96"/>
                <a:gd name="T20" fmla="*/ 84 w 84"/>
                <a:gd name="T21" fmla="*/ 96 h 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96">
                  <a:moveTo>
                    <a:pt x="40" y="0"/>
                  </a:moveTo>
                  <a:cubicBezTo>
                    <a:pt x="34" y="12"/>
                    <a:pt x="43" y="12"/>
                    <a:pt x="28" y="12"/>
                  </a:cubicBezTo>
                  <a:lnTo>
                    <a:pt x="0" y="28"/>
                  </a:lnTo>
                  <a:lnTo>
                    <a:pt x="56" y="96"/>
                  </a:lnTo>
                  <a:lnTo>
                    <a:pt x="84" y="60"/>
                  </a:lnTo>
                  <a:lnTo>
                    <a:pt x="32" y="8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4" name="Freeform 25"/>
            <p:cNvSpPr>
              <a:spLocks/>
            </p:cNvSpPr>
            <p:nvPr/>
          </p:nvSpPr>
          <p:spPr bwMode="auto">
            <a:xfrm flipH="1">
              <a:off x="3162" y="3134"/>
              <a:ext cx="72" cy="90"/>
            </a:xfrm>
            <a:custGeom>
              <a:avLst/>
              <a:gdLst>
                <a:gd name="T0" fmla="*/ 25 w 84"/>
                <a:gd name="T1" fmla="*/ 0 h 96"/>
                <a:gd name="T2" fmla="*/ 18 w 84"/>
                <a:gd name="T3" fmla="*/ 9 h 96"/>
                <a:gd name="T4" fmla="*/ 0 w 84"/>
                <a:gd name="T5" fmla="*/ 23 h 96"/>
                <a:gd name="T6" fmla="*/ 35 w 84"/>
                <a:gd name="T7" fmla="*/ 79 h 96"/>
                <a:gd name="T8" fmla="*/ 53 w 84"/>
                <a:gd name="T9" fmla="*/ 49 h 96"/>
                <a:gd name="T10" fmla="*/ 20 w 84"/>
                <a:gd name="T11" fmla="*/ 8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96"/>
                <a:gd name="T20" fmla="*/ 84 w 84"/>
                <a:gd name="T21" fmla="*/ 96 h 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96">
                  <a:moveTo>
                    <a:pt x="40" y="0"/>
                  </a:moveTo>
                  <a:cubicBezTo>
                    <a:pt x="34" y="12"/>
                    <a:pt x="43" y="12"/>
                    <a:pt x="28" y="12"/>
                  </a:cubicBezTo>
                  <a:lnTo>
                    <a:pt x="0" y="28"/>
                  </a:lnTo>
                  <a:lnTo>
                    <a:pt x="56" y="96"/>
                  </a:lnTo>
                  <a:lnTo>
                    <a:pt x="84" y="60"/>
                  </a:lnTo>
                  <a:lnTo>
                    <a:pt x="32" y="8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5" name="Freeform 26"/>
            <p:cNvSpPr>
              <a:spLocks/>
            </p:cNvSpPr>
            <p:nvPr/>
          </p:nvSpPr>
          <p:spPr bwMode="auto">
            <a:xfrm>
              <a:off x="3168" y="3360"/>
              <a:ext cx="6" cy="376"/>
            </a:xfrm>
            <a:custGeom>
              <a:avLst/>
              <a:gdLst>
                <a:gd name="T0" fmla="*/ 0 w 8"/>
                <a:gd name="T1" fmla="*/ 0 h 400"/>
                <a:gd name="T2" fmla="*/ 3 w 8"/>
                <a:gd name="T3" fmla="*/ 332 h 400"/>
                <a:gd name="T4" fmla="*/ 0 60000 65536"/>
                <a:gd name="T5" fmla="*/ 0 60000 65536"/>
                <a:gd name="T6" fmla="*/ 0 w 8"/>
                <a:gd name="T7" fmla="*/ 0 h 400"/>
                <a:gd name="T8" fmla="*/ 8 w 8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400">
                  <a:moveTo>
                    <a:pt x="0" y="0"/>
                  </a:moveTo>
                  <a:lnTo>
                    <a:pt x="8" y="40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6" name="Freeform 27"/>
            <p:cNvSpPr>
              <a:spLocks/>
            </p:cNvSpPr>
            <p:nvPr/>
          </p:nvSpPr>
          <p:spPr bwMode="auto">
            <a:xfrm>
              <a:off x="3164" y="3198"/>
              <a:ext cx="1" cy="150"/>
            </a:xfrm>
            <a:custGeom>
              <a:avLst/>
              <a:gdLst>
                <a:gd name="T0" fmla="*/ 0 w 1"/>
                <a:gd name="T1" fmla="*/ 0 h 160"/>
                <a:gd name="T2" fmla="*/ 0 w 1"/>
                <a:gd name="T3" fmla="*/ 132 h 160"/>
                <a:gd name="T4" fmla="*/ 0 60000 65536"/>
                <a:gd name="T5" fmla="*/ 0 60000 65536"/>
                <a:gd name="T6" fmla="*/ 0 w 1"/>
                <a:gd name="T7" fmla="*/ 0 h 160"/>
                <a:gd name="T8" fmla="*/ 1 w 1"/>
                <a:gd name="T9" fmla="*/ 160 h 16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60">
                  <a:moveTo>
                    <a:pt x="0" y="0"/>
                  </a:moveTo>
                  <a:lnTo>
                    <a:pt x="0" y="16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7" name="Freeform 28" descr="Коричневый мрамор"/>
            <p:cNvSpPr>
              <a:spLocks/>
            </p:cNvSpPr>
            <p:nvPr/>
          </p:nvSpPr>
          <p:spPr bwMode="auto">
            <a:xfrm>
              <a:off x="3009" y="3696"/>
              <a:ext cx="341" cy="90"/>
            </a:xfrm>
            <a:custGeom>
              <a:avLst/>
              <a:gdLst>
                <a:gd name="T0" fmla="*/ 10 w 352"/>
                <a:gd name="T1" fmla="*/ 42 h 95"/>
                <a:gd name="T2" fmla="*/ 11 w 352"/>
                <a:gd name="T3" fmla="*/ 73 h 95"/>
                <a:gd name="T4" fmla="*/ 53 w 352"/>
                <a:gd name="T5" fmla="*/ 73 h 95"/>
                <a:gd name="T6" fmla="*/ 165 w 352"/>
                <a:gd name="T7" fmla="*/ 75 h 95"/>
                <a:gd name="T8" fmla="*/ 298 w 352"/>
                <a:gd name="T9" fmla="*/ 75 h 95"/>
                <a:gd name="T10" fmla="*/ 295 w 352"/>
                <a:gd name="T11" fmla="*/ 37 h 95"/>
                <a:gd name="T12" fmla="*/ 222 w 352"/>
                <a:gd name="T13" fmla="*/ 1 h 95"/>
                <a:gd name="T14" fmla="*/ 165 w 352"/>
                <a:gd name="T15" fmla="*/ 34 h 95"/>
                <a:gd name="T16" fmla="*/ 170 w 352"/>
                <a:gd name="T17" fmla="*/ 73 h 95"/>
                <a:gd name="T18" fmla="*/ 140 w 352"/>
                <a:gd name="T19" fmla="*/ 28 h 95"/>
                <a:gd name="T20" fmla="*/ 64 w 352"/>
                <a:gd name="T21" fmla="*/ 7 h 95"/>
                <a:gd name="T22" fmla="*/ 10 w 352"/>
                <a:gd name="T23" fmla="*/ 42 h 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2"/>
                <a:gd name="T37" fmla="*/ 0 h 95"/>
                <a:gd name="T38" fmla="*/ 352 w 352"/>
                <a:gd name="T39" fmla="*/ 95 h 9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2" h="95">
                  <a:moveTo>
                    <a:pt x="10" y="49"/>
                  </a:moveTo>
                  <a:cubicBezTo>
                    <a:pt x="0" y="62"/>
                    <a:pt x="3" y="80"/>
                    <a:pt x="11" y="86"/>
                  </a:cubicBezTo>
                  <a:cubicBezTo>
                    <a:pt x="19" y="92"/>
                    <a:pt x="31" y="86"/>
                    <a:pt x="59" y="86"/>
                  </a:cubicBezTo>
                  <a:cubicBezTo>
                    <a:pt x="87" y="86"/>
                    <a:pt x="136" y="88"/>
                    <a:pt x="181" y="88"/>
                  </a:cubicBezTo>
                  <a:cubicBezTo>
                    <a:pt x="226" y="88"/>
                    <a:pt x="304" y="95"/>
                    <a:pt x="328" y="88"/>
                  </a:cubicBezTo>
                  <a:cubicBezTo>
                    <a:pt x="352" y="81"/>
                    <a:pt x="339" y="58"/>
                    <a:pt x="325" y="43"/>
                  </a:cubicBezTo>
                  <a:cubicBezTo>
                    <a:pt x="311" y="28"/>
                    <a:pt x="268" y="2"/>
                    <a:pt x="244" y="1"/>
                  </a:cubicBezTo>
                  <a:cubicBezTo>
                    <a:pt x="220" y="0"/>
                    <a:pt x="191" y="26"/>
                    <a:pt x="181" y="40"/>
                  </a:cubicBezTo>
                  <a:cubicBezTo>
                    <a:pt x="171" y="54"/>
                    <a:pt x="191" y="86"/>
                    <a:pt x="187" y="85"/>
                  </a:cubicBezTo>
                  <a:cubicBezTo>
                    <a:pt x="183" y="84"/>
                    <a:pt x="173" y="47"/>
                    <a:pt x="154" y="34"/>
                  </a:cubicBezTo>
                  <a:cubicBezTo>
                    <a:pt x="135" y="21"/>
                    <a:pt x="94" y="4"/>
                    <a:pt x="70" y="7"/>
                  </a:cubicBezTo>
                  <a:cubicBezTo>
                    <a:pt x="46" y="10"/>
                    <a:pt x="20" y="36"/>
                    <a:pt x="10" y="49"/>
                  </a:cubicBezTo>
                  <a:close/>
                </a:path>
              </a:pathLst>
            </a:custGeom>
            <a:blipFill dpi="0" rotWithShape="1">
              <a:blip r:embed="rId8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8" name="Freeform 29"/>
            <p:cNvSpPr>
              <a:spLocks/>
            </p:cNvSpPr>
            <p:nvPr/>
          </p:nvSpPr>
          <p:spPr bwMode="auto">
            <a:xfrm>
              <a:off x="2971" y="2736"/>
              <a:ext cx="387" cy="287"/>
            </a:xfrm>
            <a:custGeom>
              <a:avLst/>
              <a:gdLst>
                <a:gd name="T0" fmla="*/ 342 w 400"/>
                <a:gd name="T1" fmla="*/ 248 h 301"/>
                <a:gd name="T2" fmla="*/ 361 w 400"/>
                <a:gd name="T3" fmla="*/ 191 h 301"/>
                <a:gd name="T4" fmla="*/ 348 w 400"/>
                <a:gd name="T5" fmla="*/ 175 h 301"/>
                <a:gd name="T6" fmla="*/ 350 w 400"/>
                <a:gd name="T7" fmla="*/ 144 h 301"/>
                <a:gd name="T8" fmla="*/ 326 w 400"/>
                <a:gd name="T9" fmla="*/ 131 h 301"/>
                <a:gd name="T10" fmla="*/ 331 w 400"/>
                <a:gd name="T11" fmla="*/ 105 h 301"/>
                <a:gd name="T12" fmla="*/ 318 w 400"/>
                <a:gd name="T13" fmla="*/ 108 h 301"/>
                <a:gd name="T14" fmla="*/ 266 w 400"/>
                <a:gd name="T15" fmla="*/ 58 h 301"/>
                <a:gd name="T16" fmla="*/ 242 w 400"/>
                <a:gd name="T17" fmla="*/ 55 h 301"/>
                <a:gd name="T18" fmla="*/ 223 w 400"/>
                <a:gd name="T19" fmla="*/ 47 h 301"/>
                <a:gd name="T20" fmla="*/ 237 w 400"/>
                <a:gd name="T21" fmla="*/ 25 h 301"/>
                <a:gd name="T22" fmla="*/ 255 w 400"/>
                <a:gd name="T23" fmla="*/ 28 h 301"/>
                <a:gd name="T24" fmla="*/ 239 w 400"/>
                <a:gd name="T25" fmla="*/ 1 h 301"/>
                <a:gd name="T26" fmla="*/ 207 w 400"/>
                <a:gd name="T27" fmla="*/ 34 h 301"/>
                <a:gd name="T28" fmla="*/ 198 w 400"/>
                <a:gd name="T29" fmla="*/ 48 h 301"/>
                <a:gd name="T30" fmla="*/ 174 w 400"/>
                <a:gd name="T31" fmla="*/ 10 h 301"/>
                <a:gd name="T32" fmla="*/ 168 w 400"/>
                <a:gd name="T33" fmla="*/ 19 h 301"/>
                <a:gd name="T34" fmla="*/ 185 w 400"/>
                <a:gd name="T35" fmla="*/ 48 h 301"/>
                <a:gd name="T36" fmla="*/ 147 w 400"/>
                <a:gd name="T37" fmla="*/ 10 h 301"/>
                <a:gd name="T38" fmla="*/ 130 w 400"/>
                <a:gd name="T39" fmla="*/ 13 h 301"/>
                <a:gd name="T40" fmla="*/ 108 w 400"/>
                <a:gd name="T41" fmla="*/ 16 h 301"/>
                <a:gd name="T42" fmla="*/ 103 w 400"/>
                <a:gd name="T43" fmla="*/ 30 h 301"/>
                <a:gd name="T44" fmla="*/ 133 w 400"/>
                <a:gd name="T45" fmla="*/ 31 h 301"/>
                <a:gd name="T46" fmla="*/ 144 w 400"/>
                <a:gd name="T47" fmla="*/ 50 h 301"/>
                <a:gd name="T48" fmla="*/ 114 w 400"/>
                <a:gd name="T49" fmla="*/ 48 h 301"/>
                <a:gd name="T50" fmla="*/ 103 w 400"/>
                <a:gd name="T51" fmla="*/ 64 h 301"/>
                <a:gd name="T52" fmla="*/ 84 w 400"/>
                <a:gd name="T53" fmla="*/ 69 h 301"/>
                <a:gd name="T54" fmla="*/ 66 w 400"/>
                <a:gd name="T55" fmla="*/ 82 h 301"/>
                <a:gd name="T56" fmla="*/ 48 w 400"/>
                <a:gd name="T57" fmla="*/ 92 h 301"/>
                <a:gd name="T58" fmla="*/ 54 w 400"/>
                <a:gd name="T59" fmla="*/ 108 h 301"/>
                <a:gd name="T60" fmla="*/ 42 w 400"/>
                <a:gd name="T61" fmla="*/ 123 h 301"/>
                <a:gd name="T62" fmla="*/ 24 w 400"/>
                <a:gd name="T63" fmla="*/ 133 h 301"/>
                <a:gd name="T64" fmla="*/ 12 w 400"/>
                <a:gd name="T65" fmla="*/ 186 h 301"/>
                <a:gd name="T66" fmla="*/ 3 w 400"/>
                <a:gd name="T67" fmla="*/ 237 h 301"/>
                <a:gd name="T68" fmla="*/ 30 w 400"/>
                <a:gd name="T69" fmla="*/ 261 h 3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00"/>
                <a:gd name="T106" fmla="*/ 0 h 301"/>
                <a:gd name="T107" fmla="*/ 400 w 400"/>
                <a:gd name="T108" fmla="*/ 301 h 30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00" h="301">
                  <a:moveTo>
                    <a:pt x="378" y="286"/>
                  </a:moveTo>
                  <a:cubicBezTo>
                    <a:pt x="381" y="275"/>
                    <a:pt x="398" y="234"/>
                    <a:pt x="399" y="220"/>
                  </a:cubicBezTo>
                  <a:cubicBezTo>
                    <a:pt x="400" y="206"/>
                    <a:pt x="386" y="211"/>
                    <a:pt x="384" y="202"/>
                  </a:cubicBezTo>
                  <a:cubicBezTo>
                    <a:pt x="382" y="193"/>
                    <a:pt x="391" y="174"/>
                    <a:pt x="387" y="166"/>
                  </a:cubicBezTo>
                  <a:cubicBezTo>
                    <a:pt x="383" y="158"/>
                    <a:pt x="363" y="158"/>
                    <a:pt x="360" y="151"/>
                  </a:cubicBezTo>
                  <a:cubicBezTo>
                    <a:pt x="357" y="144"/>
                    <a:pt x="367" y="125"/>
                    <a:pt x="366" y="121"/>
                  </a:cubicBezTo>
                  <a:cubicBezTo>
                    <a:pt x="365" y="117"/>
                    <a:pt x="363" y="133"/>
                    <a:pt x="351" y="124"/>
                  </a:cubicBezTo>
                  <a:cubicBezTo>
                    <a:pt x="339" y="115"/>
                    <a:pt x="308" y="77"/>
                    <a:pt x="294" y="67"/>
                  </a:cubicBezTo>
                  <a:cubicBezTo>
                    <a:pt x="280" y="57"/>
                    <a:pt x="275" y="66"/>
                    <a:pt x="267" y="64"/>
                  </a:cubicBezTo>
                  <a:cubicBezTo>
                    <a:pt x="259" y="62"/>
                    <a:pt x="248" y="59"/>
                    <a:pt x="247" y="53"/>
                  </a:cubicBezTo>
                  <a:cubicBezTo>
                    <a:pt x="246" y="47"/>
                    <a:pt x="255" y="32"/>
                    <a:pt x="261" y="28"/>
                  </a:cubicBezTo>
                  <a:cubicBezTo>
                    <a:pt x="267" y="24"/>
                    <a:pt x="282" y="35"/>
                    <a:pt x="282" y="31"/>
                  </a:cubicBezTo>
                  <a:cubicBezTo>
                    <a:pt x="282" y="27"/>
                    <a:pt x="273" y="0"/>
                    <a:pt x="264" y="1"/>
                  </a:cubicBezTo>
                  <a:cubicBezTo>
                    <a:pt x="255" y="2"/>
                    <a:pt x="235" y="31"/>
                    <a:pt x="228" y="40"/>
                  </a:cubicBezTo>
                  <a:cubicBezTo>
                    <a:pt x="221" y="49"/>
                    <a:pt x="225" y="60"/>
                    <a:pt x="219" y="55"/>
                  </a:cubicBezTo>
                  <a:cubicBezTo>
                    <a:pt x="213" y="50"/>
                    <a:pt x="197" y="15"/>
                    <a:pt x="192" y="10"/>
                  </a:cubicBezTo>
                  <a:cubicBezTo>
                    <a:pt x="187" y="5"/>
                    <a:pt x="184" y="15"/>
                    <a:pt x="186" y="22"/>
                  </a:cubicBezTo>
                  <a:cubicBezTo>
                    <a:pt x="188" y="29"/>
                    <a:pt x="208" y="57"/>
                    <a:pt x="204" y="55"/>
                  </a:cubicBezTo>
                  <a:cubicBezTo>
                    <a:pt x="200" y="53"/>
                    <a:pt x="172" y="17"/>
                    <a:pt x="162" y="10"/>
                  </a:cubicBezTo>
                  <a:cubicBezTo>
                    <a:pt x="152" y="3"/>
                    <a:pt x="151" y="15"/>
                    <a:pt x="144" y="16"/>
                  </a:cubicBezTo>
                  <a:cubicBezTo>
                    <a:pt x="137" y="17"/>
                    <a:pt x="125" y="16"/>
                    <a:pt x="120" y="19"/>
                  </a:cubicBezTo>
                  <a:cubicBezTo>
                    <a:pt x="115" y="22"/>
                    <a:pt x="110" y="31"/>
                    <a:pt x="114" y="34"/>
                  </a:cubicBezTo>
                  <a:cubicBezTo>
                    <a:pt x="118" y="37"/>
                    <a:pt x="140" y="33"/>
                    <a:pt x="147" y="37"/>
                  </a:cubicBezTo>
                  <a:cubicBezTo>
                    <a:pt x="154" y="41"/>
                    <a:pt x="163" y="55"/>
                    <a:pt x="159" y="58"/>
                  </a:cubicBezTo>
                  <a:cubicBezTo>
                    <a:pt x="155" y="61"/>
                    <a:pt x="133" y="53"/>
                    <a:pt x="126" y="55"/>
                  </a:cubicBezTo>
                  <a:cubicBezTo>
                    <a:pt x="119" y="57"/>
                    <a:pt x="119" y="69"/>
                    <a:pt x="114" y="73"/>
                  </a:cubicBezTo>
                  <a:cubicBezTo>
                    <a:pt x="109" y="77"/>
                    <a:pt x="100" y="76"/>
                    <a:pt x="93" y="79"/>
                  </a:cubicBezTo>
                  <a:cubicBezTo>
                    <a:pt x="86" y="82"/>
                    <a:pt x="79" y="89"/>
                    <a:pt x="72" y="94"/>
                  </a:cubicBezTo>
                  <a:cubicBezTo>
                    <a:pt x="65" y="99"/>
                    <a:pt x="56" y="101"/>
                    <a:pt x="54" y="106"/>
                  </a:cubicBezTo>
                  <a:cubicBezTo>
                    <a:pt x="52" y="111"/>
                    <a:pt x="61" y="118"/>
                    <a:pt x="60" y="124"/>
                  </a:cubicBezTo>
                  <a:cubicBezTo>
                    <a:pt x="59" y="130"/>
                    <a:pt x="51" y="137"/>
                    <a:pt x="45" y="142"/>
                  </a:cubicBezTo>
                  <a:cubicBezTo>
                    <a:pt x="39" y="147"/>
                    <a:pt x="33" y="142"/>
                    <a:pt x="27" y="154"/>
                  </a:cubicBezTo>
                  <a:cubicBezTo>
                    <a:pt x="21" y="166"/>
                    <a:pt x="16" y="194"/>
                    <a:pt x="12" y="214"/>
                  </a:cubicBezTo>
                  <a:cubicBezTo>
                    <a:pt x="8" y="234"/>
                    <a:pt x="0" y="260"/>
                    <a:pt x="3" y="274"/>
                  </a:cubicBezTo>
                  <a:cubicBezTo>
                    <a:pt x="6" y="288"/>
                    <a:pt x="27" y="295"/>
                    <a:pt x="33" y="301"/>
                  </a:cubicBezTo>
                </a:path>
              </a:pathLst>
            </a:custGeom>
            <a:gradFill rotWithShape="1">
              <a:gsLst>
                <a:gs pos="0">
                  <a:srgbClr val="764906"/>
                </a:gs>
                <a:gs pos="100000">
                  <a:srgbClr val="FF9D0D"/>
                </a:gs>
              </a:gsLst>
              <a:path path="rect">
                <a:fillToRect l="50000" t="50000" r="50000" b="5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9" name="Freeform 30"/>
            <p:cNvSpPr>
              <a:spLocks/>
            </p:cNvSpPr>
            <p:nvPr/>
          </p:nvSpPr>
          <p:spPr bwMode="auto">
            <a:xfrm>
              <a:off x="3004" y="2838"/>
              <a:ext cx="333" cy="347"/>
            </a:xfrm>
            <a:custGeom>
              <a:avLst/>
              <a:gdLst>
                <a:gd name="T0" fmla="*/ 0 w 344"/>
                <a:gd name="T1" fmla="*/ 166 h 365"/>
                <a:gd name="T2" fmla="*/ 6 w 344"/>
                <a:gd name="T3" fmla="*/ 180 h 365"/>
                <a:gd name="T4" fmla="*/ 33 w 344"/>
                <a:gd name="T5" fmla="*/ 229 h 365"/>
                <a:gd name="T6" fmla="*/ 78 w 344"/>
                <a:gd name="T7" fmla="*/ 265 h 365"/>
                <a:gd name="T8" fmla="*/ 126 w 344"/>
                <a:gd name="T9" fmla="*/ 275 h 365"/>
                <a:gd name="T10" fmla="*/ 131 w 344"/>
                <a:gd name="T11" fmla="*/ 296 h 365"/>
                <a:gd name="T12" fmla="*/ 150 w 344"/>
                <a:gd name="T13" fmla="*/ 314 h 365"/>
                <a:gd name="T14" fmla="*/ 174 w 344"/>
                <a:gd name="T15" fmla="*/ 293 h 365"/>
                <a:gd name="T16" fmla="*/ 188 w 344"/>
                <a:gd name="T17" fmla="*/ 272 h 365"/>
                <a:gd name="T18" fmla="*/ 231 w 344"/>
                <a:gd name="T19" fmla="*/ 265 h 365"/>
                <a:gd name="T20" fmla="*/ 275 w 344"/>
                <a:gd name="T21" fmla="*/ 236 h 365"/>
                <a:gd name="T22" fmla="*/ 310 w 344"/>
                <a:gd name="T23" fmla="*/ 154 h 365"/>
                <a:gd name="T24" fmla="*/ 261 w 344"/>
                <a:gd name="T25" fmla="*/ 84 h 365"/>
                <a:gd name="T26" fmla="*/ 232 w 344"/>
                <a:gd name="T27" fmla="*/ 24 h 365"/>
                <a:gd name="T28" fmla="*/ 189 w 344"/>
                <a:gd name="T29" fmla="*/ 64 h 365"/>
                <a:gd name="T30" fmla="*/ 180 w 344"/>
                <a:gd name="T31" fmla="*/ 48 h 365"/>
                <a:gd name="T32" fmla="*/ 166 w 344"/>
                <a:gd name="T33" fmla="*/ 46 h 365"/>
                <a:gd name="T34" fmla="*/ 102 w 344"/>
                <a:gd name="T35" fmla="*/ 64 h 365"/>
                <a:gd name="T36" fmla="*/ 114 w 344"/>
                <a:gd name="T37" fmla="*/ 35 h 365"/>
                <a:gd name="T38" fmla="*/ 103 w 344"/>
                <a:gd name="T39" fmla="*/ 10 h 365"/>
                <a:gd name="T40" fmla="*/ 48 w 344"/>
                <a:gd name="T41" fmla="*/ 95 h 365"/>
                <a:gd name="T42" fmla="*/ 54 w 344"/>
                <a:gd name="T43" fmla="*/ 118 h 365"/>
                <a:gd name="T44" fmla="*/ 48 w 344"/>
                <a:gd name="T45" fmla="*/ 138 h 365"/>
                <a:gd name="T46" fmla="*/ 33 w 344"/>
                <a:gd name="T47" fmla="*/ 133 h 365"/>
                <a:gd name="T48" fmla="*/ 30 w 344"/>
                <a:gd name="T49" fmla="*/ 102 h 365"/>
                <a:gd name="T50" fmla="*/ 12 w 344"/>
                <a:gd name="T51" fmla="*/ 131 h 365"/>
                <a:gd name="T52" fmla="*/ 12 w 344"/>
                <a:gd name="T53" fmla="*/ 148 h 365"/>
                <a:gd name="T54" fmla="*/ 9 w 344"/>
                <a:gd name="T55" fmla="*/ 159 h 365"/>
                <a:gd name="T56" fmla="*/ 0 w 344"/>
                <a:gd name="T57" fmla="*/ 166 h 36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44"/>
                <a:gd name="T88" fmla="*/ 0 h 365"/>
                <a:gd name="T89" fmla="*/ 344 w 344"/>
                <a:gd name="T90" fmla="*/ 365 h 36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44" h="365">
                  <a:moveTo>
                    <a:pt x="0" y="194"/>
                  </a:moveTo>
                  <a:cubicBezTo>
                    <a:pt x="0" y="198"/>
                    <a:pt x="0" y="197"/>
                    <a:pt x="6" y="209"/>
                  </a:cubicBezTo>
                  <a:cubicBezTo>
                    <a:pt x="12" y="221"/>
                    <a:pt x="23" y="250"/>
                    <a:pt x="36" y="266"/>
                  </a:cubicBezTo>
                  <a:cubicBezTo>
                    <a:pt x="49" y="282"/>
                    <a:pt x="70" y="299"/>
                    <a:pt x="87" y="308"/>
                  </a:cubicBezTo>
                  <a:cubicBezTo>
                    <a:pt x="104" y="317"/>
                    <a:pt x="129" y="314"/>
                    <a:pt x="138" y="320"/>
                  </a:cubicBezTo>
                  <a:cubicBezTo>
                    <a:pt x="147" y="326"/>
                    <a:pt x="140" y="337"/>
                    <a:pt x="144" y="344"/>
                  </a:cubicBezTo>
                  <a:cubicBezTo>
                    <a:pt x="148" y="351"/>
                    <a:pt x="157" y="365"/>
                    <a:pt x="165" y="365"/>
                  </a:cubicBezTo>
                  <a:cubicBezTo>
                    <a:pt x="173" y="365"/>
                    <a:pt x="185" y="349"/>
                    <a:pt x="192" y="341"/>
                  </a:cubicBezTo>
                  <a:cubicBezTo>
                    <a:pt x="199" y="333"/>
                    <a:pt x="197" y="322"/>
                    <a:pt x="207" y="317"/>
                  </a:cubicBezTo>
                  <a:cubicBezTo>
                    <a:pt x="217" y="312"/>
                    <a:pt x="239" y="315"/>
                    <a:pt x="255" y="308"/>
                  </a:cubicBezTo>
                  <a:cubicBezTo>
                    <a:pt x="271" y="301"/>
                    <a:pt x="289" y="296"/>
                    <a:pt x="303" y="275"/>
                  </a:cubicBezTo>
                  <a:cubicBezTo>
                    <a:pt x="317" y="254"/>
                    <a:pt x="344" y="208"/>
                    <a:pt x="342" y="179"/>
                  </a:cubicBezTo>
                  <a:cubicBezTo>
                    <a:pt x="340" y="150"/>
                    <a:pt x="302" y="123"/>
                    <a:pt x="288" y="98"/>
                  </a:cubicBezTo>
                  <a:cubicBezTo>
                    <a:pt x="274" y="73"/>
                    <a:pt x="269" y="31"/>
                    <a:pt x="256" y="27"/>
                  </a:cubicBezTo>
                  <a:cubicBezTo>
                    <a:pt x="243" y="23"/>
                    <a:pt x="218" y="70"/>
                    <a:pt x="208" y="75"/>
                  </a:cubicBezTo>
                  <a:cubicBezTo>
                    <a:pt x="198" y="80"/>
                    <a:pt x="202" y="60"/>
                    <a:pt x="198" y="56"/>
                  </a:cubicBezTo>
                  <a:cubicBezTo>
                    <a:pt x="194" y="52"/>
                    <a:pt x="197" y="50"/>
                    <a:pt x="183" y="53"/>
                  </a:cubicBezTo>
                  <a:cubicBezTo>
                    <a:pt x="169" y="56"/>
                    <a:pt x="121" y="77"/>
                    <a:pt x="112" y="75"/>
                  </a:cubicBezTo>
                  <a:cubicBezTo>
                    <a:pt x="103" y="73"/>
                    <a:pt x="126" y="52"/>
                    <a:pt x="126" y="41"/>
                  </a:cubicBezTo>
                  <a:cubicBezTo>
                    <a:pt x="126" y="30"/>
                    <a:pt x="126" y="0"/>
                    <a:pt x="114" y="11"/>
                  </a:cubicBezTo>
                  <a:cubicBezTo>
                    <a:pt x="102" y="22"/>
                    <a:pt x="63" y="89"/>
                    <a:pt x="54" y="110"/>
                  </a:cubicBezTo>
                  <a:cubicBezTo>
                    <a:pt x="45" y="131"/>
                    <a:pt x="60" y="129"/>
                    <a:pt x="60" y="137"/>
                  </a:cubicBezTo>
                  <a:cubicBezTo>
                    <a:pt x="60" y="145"/>
                    <a:pt x="58" y="158"/>
                    <a:pt x="54" y="161"/>
                  </a:cubicBezTo>
                  <a:cubicBezTo>
                    <a:pt x="50" y="164"/>
                    <a:pt x="39" y="162"/>
                    <a:pt x="36" y="155"/>
                  </a:cubicBezTo>
                  <a:cubicBezTo>
                    <a:pt x="33" y="148"/>
                    <a:pt x="37" y="119"/>
                    <a:pt x="33" y="119"/>
                  </a:cubicBezTo>
                  <a:cubicBezTo>
                    <a:pt x="29" y="119"/>
                    <a:pt x="16" y="143"/>
                    <a:pt x="12" y="152"/>
                  </a:cubicBezTo>
                  <a:cubicBezTo>
                    <a:pt x="8" y="161"/>
                    <a:pt x="12" y="168"/>
                    <a:pt x="12" y="173"/>
                  </a:cubicBezTo>
                  <a:cubicBezTo>
                    <a:pt x="12" y="178"/>
                    <a:pt x="11" y="182"/>
                    <a:pt x="9" y="185"/>
                  </a:cubicBezTo>
                  <a:cubicBezTo>
                    <a:pt x="7" y="188"/>
                    <a:pt x="0" y="190"/>
                    <a:pt x="0" y="194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C993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0" name="Freeform 31"/>
            <p:cNvSpPr>
              <a:spLocks/>
            </p:cNvSpPr>
            <p:nvPr/>
          </p:nvSpPr>
          <p:spPr bwMode="auto">
            <a:xfrm>
              <a:off x="3123" y="3071"/>
              <a:ext cx="110" cy="31"/>
            </a:xfrm>
            <a:custGeom>
              <a:avLst/>
              <a:gdLst>
                <a:gd name="T0" fmla="*/ 0 w 114"/>
                <a:gd name="T1" fmla="*/ 0 h 32"/>
                <a:gd name="T2" fmla="*/ 36 w 114"/>
                <a:gd name="T3" fmla="*/ 24 h 32"/>
                <a:gd name="T4" fmla="*/ 54 w 114"/>
                <a:gd name="T5" fmla="*/ 27 h 32"/>
                <a:gd name="T6" fmla="*/ 72 w 114"/>
                <a:gd name="T7" fmla="*/ 24 h 32"/>
                <a:gd name="T8" fmla="*/ 102 w 114"/>
                <a:gd name="T9" fmla="*/ 3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"/>
                <a:gd name="T16" fmla="*/ 0 h 32"/>
                <a:gd name="T17" fmla="*/ 114 w 114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" h="32">
                  <a:moveTo>
                    <a:pt x="0" y="0"/>
                  </a:moveTo>
                  <a:cubicBezTo>
                    <a:pt x="7" y="4"/>
                    <a:pt x="29" y="22"/>
                    <a:pt x="39" y="27"/>
                  </a:cubicBezTo>
                  <a:cubicBezTo>
                    <a:pt x="49" y="32"/>
                    <a:pt x="53" y="30"/>
                    <a:pt x="60" y="30"/>
                  </a:cubicBezTo>
                  <a:cubicBezTo>
                    <a:pt x="67" y="30"/>
                    <a:pt x="72" y="32"/>
                    <a:pt x="81" y="27"/>
                  </a:cubicBezTo>
                  <a:cubicBezTo>
                    <a:pt x="90" y="22"/>
                    <a:pt x="107" y="8"/>
                    <a:pt x="114" y="3"/>
                  </a:cubicBezTo>
                </a:path>
              </a:pathLst>
            </a:custGeom>
            <a:noFill/>
            <a:ln w="12700">
              <a:solidFill>
                <a:srgbClr val="D20000"/>
              </a:solidFill>
              <a:round/>
              <a:headEnd/>
              <a:tailEnd type="none" w="sm" len="sm"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1" name="Freeform 32"/>
            <p:cNvSpPr>
              <a:spLocks/>
            </p:cNvSpPr>
            <p:nvPr/>
          </p:nvSpPr>
          <p:spPr bwMode="auto">
            <a:xfrm>
              <a:off x="3159" y="3083"/>
              <a:ext cx="46" cy="9"/>
            </a:xfrm>
            <a:custGeom>
              <a:avLst/>
              <a:gdLst>
                <a:gd name="T0" fmla="*/ 0 w 48"/>
                <a:gd name="T1" fmla="*/ 7 h 10"/>
                <a:gd name="T2" fmla="*/ 11 w 48"/>
                <a:gd name="T3" fmla="*/ 0 h 10"/>
                <a:gd name="T4" fmla="*/ 20 w 48"/>
                <a:gd name="T5" fmla="*/ 6 h 10"/>
                <a:gd name="T6" fmla="*/ 34 w 48"/>
                <a:gd name="T7" fmla="*/ 0 h 10"/>
                <a:gd name="T8" fmla="*/ 42 w 48"/>
                <a:gd name="T9" fmla="*/ 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10"/>
                <a:gd name="T17" fmla="*/ 48 w 48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10">
                  <a:moveTo>
                    <a:pt x="0" y="10"/>
                  </a:moveTo>
                  <a:cubicBezTo>
                    <a:pt x="2" y="8"/>
                    <a:pt x="7" y="0"/>
                    <a:pt x="11" y="0"/>
                  </a:cubicBezTo>
                  <a:cubicBezTo>
                    <a:pt x="15" y="0"/>
                    <a:pt x="19" y="9"/>
                    <a:pt x="23" y="9"/>
                  </a:cubicBezTo>
                  <a:cubicBezTo>
                    <a:pt x="27" y="9"/>
                    <a:pt x="34" y="0"/>
                    <a:pt x="38" y="0"/>
                  </a:cubicBezTo>
                  <a:cubicBezTo>
                    <a:pt x="42" y="0"/>
                    <a:pt x="46" y="8"/>
                    <a:pt x="48" y="10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2" name="Freeform 33"/>
            <p:cNvSpPr>
              <a:spLocks/>
            </p:cNvSpPr>
            <p:nvPr/>
          </p:nvSpPr>
          <p:spPr bwMode="auto">
            <a:xfrm>
              <a:off x="3106" y="2959"/>
              <a:ext cx="61" cy="26"/>
            </a:xfrm>
            <a:custGeom>
              <a:avLst/>
              <a:gdLst>
                <a:gd name="T0" fmla="*/ 57 w 63"/>
                <a:gd name="T1" fmla="*/ 13 h 28"/>
                <a:gd name="T2" fmla="*/ 30 w 63"/>
                <a:gd name="T3" fmla="*/ 4 h 28"/>
                <a:gd name="T4" fmla="*/ 21 w 63"/>
                <a:gd name="T5" fmla="*/ 4 h 28"/>
                <a:gd name="T6" fmla="*/ 0 w 63"/>
                <a:gd name="T7" fmla="*/ 22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"/>
                <a:gd name="T13" fmla="*/ 0 h 28"/>
                <a:gd name="T14" fmla="*/ 63 w 63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" h="28">
                  <a:moveTo>
                    <a:pt x="63" y="16"/>
                  </a:moveTo>
                  <a:cubicBezTo>
                    <a:pt x="58" y="14"/>
                    <a:pt x="39" y="6"/>
                    <a:pt x="33" y="4"/>
                  </a:cubicBezTo>
                  <a:cubicBezTo>
                    <a:pt x="27" y="2"/>
                    <a:pt x="29" y="0"/>
                    <a:pt x="24" y="4"/>
                  </a:cubicBezTo>
                  <a:cubicBezTo>
                    <a:pt x="19" y="8"/>
                    <a:pt x="5" y="23"/>
                    <a:pt x="0" y="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3" name="Freeform 34"/>
            <p:cNvSpPr>
              <a:spLocks/>
            </p:cNvSpPr>
            <p:nvPr/>
          </p:nvSpPr>
          <p:spPr bwMode="auto">
            <a:xfrm>
              <a:off x="3126" y="2988"/>
              <a:ext cx="26" cy="26"/>
            </a:xfrm>
            <a:custGeom>
              <a:avLst/>
              <a:gdLst>
                <a:gd name="T0" fmla="*/ 24 w 27"/>
                <a:gd name="T1" fmla="*/ 12 h 27"/>
                <a:gd name="T2" fmla="*/ 12 w 27"/>
                <a:gd name="T3" fmla="*/ 0 h 27"/>
                <a:gd name="T4" fmla="*/ 0 w 27"/>
                <a:gd name="T5" fmla="*/ 13 h 27"/>
                <a:gd name="T6" fmla="*/ 13 w 27"/>
                <a:gd name="T7" fmla="*/ 24 h 27"/>
                <a:gd name="T8" fmla="*/ 24 w 27"/>
                <a:gd name="T9" fmla="*/ 12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7"/>
                <a:gd name="T17" fmla="*/ 27 w 2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7">
                  <a:moveTo>
                    <a:pt x="27" y="12"/>
                  </a:moveTo>
                  <a:cubicBezTo>
                    <a:pt x="27" y="8"/>
                    <a:pt x="16" y="0"/>
                    <a:pt x="12" y="0"/>
                  </a:cubicBezTo>
                  <a:cubicBezTo>
                    <a:pt x="8" y="0"/>
                    <a:pt x="0" y="11"/>
                    <a:pt x="0" y="15"/>
                  </a:cubicBezTo>
                  <a:cubicBezTo>
                    <a:pt x="0" y="19"/>
                    <a:pt x="11" y="27"/>
                    <a:pt x="15" y="27"/>
                  </a:cubicBezTo>
                  <a:cubicBezTo>
                    <a:pt x="19" y="27"/>
                    <a:pt x="27" y="16"/>
                    <a:pt x="27" y="12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4" name="Freeform 35"/>
            <p:cNvSpPr>
              <a:spLocks/>
            </p:cNvSpPr>
            <p:nvPr/>
          </p:nvSpPr>
          <p:spPr bwMode="auto">
            <a:xfrm>
              <a:off x="3105" y="2967"/>
              <a:ext cx="62" cy="35"/>
            </a:xfrm>
            <a:custGeom>
              <a:avLst/>
              <a:gdLst>
                <a:gd name="T0" fmla="*/ 4 w 64"/>
                <a:gd name="T1" fmla="*/ 28 h 36"/>
                <a:gd name="T2" fmla="*/ 4 w 64"/>
                <a:gd name="T3" fmla="*/ 19 h 36"/>
                <a:gd name="T4" fmla="*/ 28 w 64"/>
                <a:gd name="T5" fmla="*/ 1 h 36"/>
                <a:gd name="T6" fmla="*/ 55 w 64"/>
                <a:gd name="T7" fmla="*/ 13 h 36"/>
                <a:gd name="T8" fmla="*/ 46 w 64"/>
                <a:gd name="T9" fmla="*/ 28 h 36"/>
                <a:gd name="T10" fmla="*/ 31 w 64"/>
                <a:gd name="T11" fmla="*/ 18 h 36"/>
                <a:gd name="T12" fmla="*/ 13 w 64"/>
                <a:gd name="T13" fmla="*/ 31 h 36"/>
                <a:gd name="T14" fmla="*/ 4 w 64"/>
                <a:gd name="T15" fmla="*/ 28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4"/>
                <a:gd name="T25" fmla="*/ 0 h 36"/>
                <a:gd name="T26" fmla="*/ 64 w 64"/>
                <a:gd name="T27" fmla="*/ 36 h 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4" h="36">
                  <a:moveTo>
                    <a:pt x="4" y="31"/>
                  </a:moveTo>
                  <a:cubicBezTo>
                    <a:pt x="3" y="29"/>
                    <a:pt x="0" y="27"/>
                    <a:pt x="4" y="22"/>
                  </a:cubicBezTo>
                  <a:cubicBezTo>
                    <a:pt x="8" y="17"/>
                    <a:pt x="22" y="2"/>
                    <a:pt x="31" y="1"/>
                  </a:cubicBezTo>
                  <a:cubicBezTo>
                    <a:pt x="40" y="0"/>
                    <a:pt x="58" y="8"/>
                    <a:pt x="61" y="13"/>
                  </a:cubicBezTo>
                  <a:cubicBezTo>
                    <a:pt x="64" y="18"/>
                    <a:pt x="56" y="30"/>
                    <a:pt x="52" y="31"/>
                  </a:cubicBezTo>
                  <a:cubicBezTo>
                    <a:pt x="48" y="32"/>
                    <a:pt x="40" y="19"/>
                    <a:pt x="34" y="19"/>
                  </a:cubicBezTo>
                  <a:cubicBezTo>
                    <a:pt x="28" y="19"/>
                    <a:pt x="18" y="32"/>
                    <a:pt x="13" y="34"/>
                  </a:cubicBezTo>
                  <a:cubicBezTo>
                    <a:pt x="8" y="36"/>
                    <a:pt x="4" y="34"/>
                    <a:pt x="4" y="31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5" name="Freeform 36"/>
            <p:cNvSpPr>
              <a:spLocks/>
            </p:cNvSpPr>
            <p:nvPr/>
          </p:nvSpPr>
          <p:spPr bwMode="auto">
            <a:xfrm flipH="1">
              <a:off x="3205" y="2955"/>
              <a:ext cx="61" cy="27"/>
            </a:xfrm>
            <a:custGeom>
              <a:avLst/>
              <a:gdLst>
                <a:gd name="T0" fmla="*/ 57 w 63"/>
                <a:gd name="T1" fmla="*/ 14 h 28"/>
                <a:gd name="T2" fmla="*/ 30 w 63"/>
                <a:gd name="T3" fmla="*/ 4 h 28"/>
                <a:gd name="T4" fmla="*/ 21 w 63"/>
                <a:gd name="T5" fmla="*/ 4 h 28"/>
                <a:gd name="T6" fmla="*/ 0 w 63"/>
                <a:gd name="T7" fmla="*/ 25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"/>
                <a:gd name="T13" fmla="*/ 0 h 28"/>
                <a:gd name="T14" fmla="*/ 63 w 63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" h="28">
                  <a:moveTo>
                    <a:pt x="63" y="16"/>
                  </a:moveTo>
                  <a:cubicBezTo>
                    <a:pt x="58" y="14"/>
                    <a:pt x="39" y="6"/>
                    <a:pt x="33" y="4"/>
                  </a:cubicBezTo>
                  <a:cubicBezTo>
                    <a:pt x="27" y="2"/>
                    <a:pt x="29" y="0"/>
                    <a:pt x="24" y="4"/>
                  </a:cubicBezTo>
                  <a:cubicBezTo>
                    <a:pt x="19" y="8"/>
                    <a:pt x="5" y="23"/>
                    <a:pt x="0" y="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6" name="Freeform 37"/>
            <p:cNvSpPr>
              <a:spLocks/>
            </p:cNvSpPr>
            <p:nvPr/>
          </p:nvSpPr>
          <p:spPr bwMode="auto">
            <a:xfrm flipH="1">
              <a:off x="3220" y="2984"/>
              <a:ext cx="26" cy="26"/>
            </a:xfrm>
            <a:custGeom>
              <a:avLst/>
              <a:gdLst>
                <a:gd name="T0" fmla="*/ 24 w 27"/>
                <a:gd name="T1" fmla="*/ 12 h 27"/>
                <a:gd name="T2" fmla="*/ 12 w 27"/>
                <a:gd name="T3" fmla="*/ 0 h 27"/>
                <a:gd name="T4" fmla="*/ 0 w 27"/>
                <a:gd name="T5" fmla="*/ 13 h 27"/>
                <a:gd name="T6" fmla="*/ 13 w 27"/>
                <a:gd name="T7" fmla="*/ 24 h 27"/>
                <a:gd name="T8" fmla="*/ 24 w 27"/>
                <a:gd name="T9" fmla="*/ 12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7"/>
                <a:gd name="T17" fmla="*/ 27 w 2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7">
                  <a:moveTo>
                    <a:pt x="27" y="12"/>
                  </a:moveTo>
                  <a:cubicBezTo>
                    <a:pt x="27" y="8"/>
                    <a:pt x="16" y="0"/>
                    <a:pt x="12" y="0"/>
                  </a:cubicBezTo>
                  <a:cubicBezTo>
                    <a:pt x="8" y="0"/>
                    <a:pt x="0" y="11"/>
                    <a:pt x="0" y="15"/>
                  </a:cubicBezTo>
                  <a:cubicBezTo>
                    <a:pt x="0" y="19"/>
                    <a:pt x="11" y="27"/>
                    <a:pt x="15" y="27"/>
                  </a:cubicBezTo>
                  <a:cubicBezTo>
                    <a:pt x="19" y="27"/>
                    <a:pt x="27" y="16"/>
                    <a:pt x="27" y="12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7" name="Freeform 38"/>
            <p:cNvSpPr>
              <a:spLocks/>
            </p:cNvSpPr>
            <p:nvPr/>
          </p:nvSpPr>
          <p:spPr bwMode="auto">
            <a:xfrm flipH="1">
              <a:off x="3205" y="2964"/>
              <a:ext cx="62" cy="34"/>
            </a:xfrm>
            <a:custGeom>
              <a:avLst/>
              <a:gdLst>
                <a:gd name="T0" fmla="*/ 4 w 64"/>
                <a:gd name="T1" fmla="*/ 25 h 36"/>
                <a:gd name="T2" fmla="*/ 4 w 64"/>
                <a:gd name="T3" fmla="*/ 19 h 36"/>
                <a:gd name="T4" fmla="*/ 28 w 64"/>
                <a:gd name="T5" fmla="*/ 1 h 36"/>
                <a:gd name="T6" fmla="*/ 55 w 64"/>
                <a:gd name="T7" fmla="*/ 10 h 36"/>
                <a:gd name="T8" fmla="*/ 46 w 64"/>
                <a:gd name="T9" fmla="*/ 25 h 36"/>
                <a:gd name="T10" fmla="*/ 31 w 64"/>
                <a:gd name="T11" fmla="*/ 16 h 36"/>
                <a:gd name="T12" fmla="*/ 13 w 64"/>
                <a:gd name="T13" fmla="*/ 28 h 36"/>
                <a:gd name="T14" fmla="*/ 4 w 64"/>
                <a:gd name="T15" fmla="*/ 25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4"/>
                <a:gd name="T25" fmla="*/ 0 h 36"/>
                <a:gd name="T26" fmla="*/ 64 w 64"/>
                <a:gd name="T27" fmla="*/ 36 h 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4" h="36">
                  <a:moveTo>
                    <a:pt x="4" y="31"/>
                  </a:moveTo>
                  <a:cubicBezTo>
                    <a:pt x="3" y="29"/>
                    <a:pt x="0" y="27"/>
                    <a:pt x="4" y="22"/>
                  </a:cubicBezTo>
                  <a:cubicBezTo>
                    <a:pt x="8" y="17"/>
                    <a:pt x="22" y="2"/>
                    <a:pt x="31" y="1"/>
                  </a:cubicBezTo>
                  <a:cubicBezTo>
                    <a:pt x="40" y="0"/>
                    <a:pt x="58" y="8"/>
                    <a:pt x="61" y="13"/>
                  </a:cubicBezTo>
                  <a:cubicBezTo>
                    <a:pt x="64" y="18"/>
                    <a:pt x="56" y="30"/>
                    <a:pt x="52" y="31"/>
                  </a:cubicBezTo>
                  <a:cubicBezTo>
                    <a:pt x="48" y="32"/>
                    <a:pt x="40" y="19"/>
                    <a:pt x="34" y="19"/>
                  </a:cubicBezTo>
                  <a:cubicBezTo>
                    <a:pt x="28" y="19"/>
                    <a:pt x="18" y="32"/>
                    <a:pt x="13" y="34"/>
                  </a:cubicBezTo>
                  <a:cubicBezTo>
                    <a:pt x="8" y="36"/>
                    <a:pt x="4" y="34"/>
                    <a:pt x="4" y="31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8" name="Freeform 39"/>
            <p:cNvSpPr>
              <a:spLocks/>
            </p:cNvSpPr>
            <p:nvPr/>
          </p:nvSpPr>
          <p:spPr bwMode="auto">
            <a:xfrm>
              <a:off x="3186" y="2929"/>
              <a:ext cx="99" cy="102"/>
            </a:xfrm>
            <a:custGeom>
              <a:avLst/>
              <a:gdLst>
                <a:gd name="T0" fmla="*/ 4 w 102"/>
                <a:gd name="T1" fmla="*/ 30 h 107"/>
                <a:gd name="T2" fmla="*/ 34 w 102"/>
                <a:gd name="T3" fmla="*/ 5 h 107"/>
                <a:gd name="T4" fmla="*/ 61 w 102"/>
                <a:gd name="T5" fmla="*/ 5 h 107"/>
                <a:gd name="T6" fmla="*/ 88 w 102"/>
                <a:gd name="T7" fmla="*/ 30 h 107"/>
                <a:gd name="T8" fmla="*/ 88 w 102"/>
                <a:gd name="T9" fmla="*/ 59 h 107"/>
                <a:gd name="T10" fmla="*/ 64 w 102"/>
                <a:gd name="T11" fmla="*/ 88 h 107"/>
                <a:gd name="T12" fmla="*/ 37 w 102"/>
                <a:gd name="T13" fmla="*/ 90 h 107"/>
                <a:gd name="T14" fmla="*/ 13 w 102"/>
                <a:gd name="T15" fmla="*/ 80 h 107"/>
                <a:gd name="T16" fmla="*/ 1 w 102"/>
                <a:gd name="T17" fmla="*/ 56 h 107"/>
                <a:gd name="T18" fmla="*/ 4 w 102"/>
                <a:gd name="T19" fmla="*/ 30 h 1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2"/>
                <a:gd name="T31" fmla="*/ 0 h 107"/>
                <a:gd name="T32" fmla="*/ 102 w 102"/>
                <a:gd name="T33" fmla="*/ 107 h 1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2" h="107">
                  <a:moveTo>
                    <a:pt x="4" y="35"/>
                  </a:moveTo>
                  <a:cubicBezTo>
                    <a:pt x="9" y="25"/>
                    <a:pt x="27" y="10"/>
                    <a:pt x="37" y="5"/>
                  </a:cubicBezTo>
                  <a:cubicBezTo>
                    <a:pt x="47" y="0"/>
                    <a:pt x="57" y="0"/>
                    <a:pt x="67" y="5"/>
                  </a:cubicBezTo>
                  <a:cubicBezTo>
                    <a:pt x="77" y="10"/>
                    <a:pt x="92" y="25"/>
                    <a:pt x="97" y="35"/>
                  </a:cubicBezTo>
                  <a:cubicBezTo>
                    <a:pt x="102" y="45"/>
                    <a:pt x="101" y="57"/>
                    <a:pt x="97" y="68"/>
                  </a:cubicBezTo>
                  <a:cubicBezTo>
                    <a:pt x="93" y="79"/>
                    <a:pt x="79" y="95"/>
                    <a:pt x="70" y="101"/>
                  </a:cubicBezTo>
                  <a:cubicBezTo>
                    <a:pt x="61" y="107"/>
                    <a:pt x="49" y="105"/>
                    <a:pt x="40" y="104"/>
                  </a:cubicBezTo>
                  <a:cubicBezTo>
                    <a:pt x="31" y="103"/>
                    <a:pt x="19" y="98"/>
                    <a:pt x="13" y="92"/>
                  </a:cubicBezTo>
                  <a:cubicBezTo>
                    <a:pt x="7" y="86"/>
                    <a:pt x="2" y="74"/>
                    <a:pt x="1" y="65"/>
                  </a:cubicBezTo>
                  <a:cubicBezTo>
                    <a:pt x="0" y="56"/>
                    <a:pt x="4" y="41"/>
                    <a:pt x="4" y="35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9" name="Freeform 40"/>
            <p:cNvSpPr>
              <a:spLocks/>
            </p:cNvSpPr>
            <p:nvPr/>
          </p:nvSpPr>
          <p:spPr bwMode="auto">
            <a:xfrm>
              <a:off x="3085" y="2935"/>
              <a:ext cx="99" cy="100"/>
            </a:xfrm>
            <a:custGeom>
              <a:avLst/>
              <a:gdLst>
                <a:gd name="T0" fmla="*/ 0 w 99"/>
                <a:gd name="T1" fmla="*/ 30 h 100"/>
                <a:gd name="T2" fmla="*/ 26 w 99"/>
                <a:gd name="T3" fmla="*/ 8 h 100"/>
                <a:gd name="T4" fmla="*/ 70 w 99"/>
                <a:gd name="T5" fmla="*/ 5 h 100"/>
                <a:gd name="T6" fmla="*/ 96 w 99"/>
                <a:gd name="T7" fmla="*/ 36 h 100"/>
                <a:gd name="T8" fmla="*/ 90 w 99"/>
                <a:gd name="T9" fmla="*/ 70 h 100"/>
                <a:gd name="T10" fmla="*/ 70 w 99"/>
                <a:gd name="T11" fmla="*/ 93 h 100"/>
                <a:gd name="T12" fmla="*/ 52 w 99"/>
                <a:gd name="T13" fmla="*/ 98 h 100"/>
                <a:gd name="T14" fmla="*/ 29 w 99"/>
                <a:gd name="T15" fmla="*/ 96 h 100"/>
                <a:gd name="T16" fmla="*/ 6 w 99"/>
                <a:gd name="T17" fmla="*/ 76 h 100"/>
                <a:gd name="T18" fmla="*/ 1 w 99"/>
                <a:gd name="T19" fmla="*/ 50 h 100"/>
                <a:gd name="T20" fmla="*/ 0 w 99"/>
                <a:gd name="T21" fmla="*/ 30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"/>
                <a:gd name="T34" fmla="*/ 0 h 100"/>
                <a:gd name="T35" fmla="*/ 99 w 99"/>
                <a:gd name="T36" fmla="*/ 100 h 1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" h="100">
                  <a:moveTo>
                    <a:pt x="0" y="30"/>
                  </a:moveTo>
                  <a:cubicBezTo>
                    <a:pt x="4" y="22"/>
                    <a:pt x="15" y="11"/>
                    <a:pt x="26" y="8"/>
                  </a:cubicBezTo>
                  <a:cubicBezTo>
                    <a:pt x="38" y="4"/>
                    <a:pt x="58" y="0"/>
                    <a:pt x="70" y="5"/>
                  </a:cubicBezTo>
                  <a:cubicBezTo>
                    <a:pt x="82" y="10"/>
                    <a:pt x="93" y="26"/>
                    <a:pt x="96" y="36"/>
                  </a:cubicBezTo>
                  <a:cubicBezTo>
                    <a:pt x="99" y="47"/>
                    <a:pt x="94" y="61"/>
                    <a:pt x="90" y="70"/>
                  </a:cubicBezTo>
                  <a:cubicBezTo>
                    <a:pt x="86" y="80"/>
                    <a:pt x="76" y="88"/>
                    <a:pt x="70" y="93"/>
                  </a:cubicBezTo>
                  <a:cubicBezTo>
                    <a:pt x="64" y="98"/>
                    <a:pt x="59" y="98"/>
                    <a:pt x="52" y="98"/>
                  </a:cubicBezTo>
                  <a:cubicBezTo>
                    <a:pt x="45" y="98"/>
                    <a:pt x="36" y="100"/>
                    <a:pt x="29" y="96"/>
                  </a:cubicBezTo>
                  <a:cubicBezTo>
                    <a:pt x="22" y="92"/>
                    <a:pt x="11" y="84"/>
                    <a:pt x="6" y="76"/>
                  </a:cubicBezTo>
                  <a:cubicBezTo>
                    <a:pt x="1" y="68"/>
                    <a:pt x="2" y="58"/>
                    <a:pt x="1" y="50"/>
                  </a:cubicBezTo>
                  <a:cubicBezTo>
                    <a:pt x="0" y="42"/>
                    <a:pt x="0" y="34"/>
                    <a:pt x="0" y="30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0" name="Freeform 41"/>
            <p:cNvSpPr>
              <a:spLocks/>
            </p:cNvSpPr>
            <p:nvPr/>
          </p:nvSpPr>
          <p:spPr bwMode="auto">
            <a:xfrm>
              <a:off x="3226" y="3014"/>
              <a:ext cx="72" cy="71"/>
            </a:xfrm>
            <a:custGeom>
              <a:avLst/>
              <a:gdLst>
                <a:gd name="T0" fmla="*/ 62 w 72"/>
                <a:gd name="T1" fmla="*/ 6 h 71"/>
                <a:gd name="T2" fmla="*/ 65 w 72"/>
                <a:gd name="T3" fmla="*/ 37 h 71"/>
                <a:gd name="T4" fmla="*/ 52 w 72"/>
                <a:gd name="T5" fmla="*/ 67 h 71"/>
                <a:gd name="T6" fmla="*/ 16 w 72"/>
                <a:gd name="T7" fmla="*/ 61 h 71"/>
                <a:gd name="T8" fmla="*/ 8 w 72"/>
                <a:gd name="T9" fmla="*/ 29 h 71"/>
                <a:gd name="T10" fmla="*/ 62 w 72"/>
                <a:gd name="T11" fmla="*/ 6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71"/>
                <a:gd name="T20" fmla="*/ 72 w 72"/>
                <a:gd name="T21" fmla="*/ 71 h 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71">
                  <a:moveTo>
                    <a:pt x="62" y="6"/>
                  </a:moveTo>
                  <a:cubicBezTo>
                    <a:pt x="72" y="8"/>
                    <a:pt x="67" y="27"/>
                    <a:pt x="65" y="37"/>
                  </a:cubicBezTo>
                  <a:cubicBezTo>
                    <a:pt x="63" y="47"/>
                    <a:pt x="60" y="63"/>
                    <a:pt x="52" y="67"/>
                  </a:cubicBezTo>
                  <a:cubicBezTo>
                    <a:pt x="44" y="71"/>
                    <a:pt x="23" y="67"/>
                    <a:pt x="16" y="61"/>
                  </a:cubicBezTo>
                  <a:cubicBezTo>
                    <a:pt x="9" y="55"/>
                    <a:pt x="0" y="38"/>
                    <a:pt x="8" y="29"/>
                  </a:cubicBezTo>
                  <a:cubicBezTo>
                    <a:pt x="16" y="20"/>
                    <a:pt x="53" y="0"/>
                    <a:pt x="62" y="6"/>
                  </a:cubicBezTo>
                  <a:close/>
                </a:path>
              </a:pathLst>
            </a:custGeom>
            <a:gradFill rotWithShape="1">
              <a:gsLst>
                <a:gs pos="0">
                  <a:srgbClr val="FDA1F0"/>
                </a:gs>
                <a:gs pos="100000">
                  <a:srgbClr val="FFC993"/>
                </a:gs>
              </a:gsLst>
              <a:path path="rect">
                <a:fillToRect l="50000" t="50000" r="50000" b="50000"/>
              </a:path>
            </a:gra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1" name="Freeform 42"/>
            <p:cNvSpPr>
              <a:spLocks/>
            </p:cNvSpPr>
            <p:nvPr/>
          </p:nvSpPr>
          <p:spPr bwMode="auto">
            <a:xfrm>
              <a:off x="3058" y="3023"/>
              <a:ext cx="76" cy="63"/>
            </a:xfrm>
            <a:custGeom>
              <a:avLst/>
              <a:gdLst>
                <a:gd name="T0" fmla="*/ 25 w 76"/>
                <a:gd name="T1" fmla="*/ 7 h 63"/>
                <a:gd name="T2" fmla="*/ 4 w 76"/>
                <a:gd name="T3" fmla="*/ 40 h 63"/>
                <a:gd name="T4" fmla="*/ 52 w 76"/>
                <a:gd name="T5" fmla="*/ 61 h 63"/>
                <a:gd name="T6" fmla="*/ 76 w 76"/>
                <a:gd name="T7" fmla="*/ 28 h 63"/>
                <a:gd name="T8" fmla="*/ 49 w 76"/>
                <a:gd name="T9" fmla="*/ 10 h 63"/>
                <a:gd name="T10" fmla="*/ 25 w 76"/>
                <a:gd name="T11" fmla="*/ 7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6"/>
                <a:gd name="T19" fmla="*/ 0 h 63"/>
                <a:gd name="T20" fmla="*/ 76 w 76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6" h="63">
                  <a:moveTo>
                    <a:pt x="25" y="7"/>
                  </a:moveTo>
                  <a:cubicBezTo>
                    <a:pt x="18" y="12"/>
                    <a:pt x="0" y="31"/>
                    <a:pt x="4" y="40"/>
                  </a:cubicBezTo>
                  <a:cubicBezTo>
                    <a:pt x="8" y="49"/>
                    <a:pt x="40" y="63"/>
                    <a:pt x="52" y="61"/>
                  </a:cubicBezTo>
                  <a:cubicBezTo>
                    <a:pt x="64" y="59"/>
                    <a:pt x="76" y="36"/>
                    <a:pt x="76" y="28"/>
                  </a:cubicBezTo>
                  <a:cubicBezTo>
                    <a:pt x="76" y="20"/>
                    <a:pt x="57" y="13"/>
                    <a:pt x="49" y="10"/>
                  </a:cubicBezTo>
                  <a:cubicBezTo>
                    <a:pt x="41" y="7"/>
                    <a:pt x="31" y="0"/>
                    <a:pt x="25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FDA1F0"/>
                </a:gs>
                <a:gs pos="100000">
                  <a:srgbClr val="FFC993"/>
                </a:gs>
              </a:gsLst>
              <a:path path="rect">
                <a:fillToRect l="50000" t="50000" r="50000" b="50000"/>
              </a:path>
            </a:gra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grpSp>
          <p:nvGrpSpPr>
            <p:cNvPr id="152" name="Group 43"/>
            <p:cNvGrpSpPr>
              <a:grpSpLocks/>
            </p:cNvGrpSpPr>
            <p:nvPr/>
          </p:nvGrpSpPr>
          <p:grpSpPr bwMode="auto">
            <a:xfrm>
              <a:off x="3260" y="2932"/>
              <a:ext cx="248" cy="395"/>
              <a:chOff x="3260" y="2932"/>
              <a:chExt cx="248" cy="395"/>
            </a:xfrm>
          </p:grpSpPr>
          <p:sp>
            <p:nvSpPr>
              <p:cNvPr id="159" name="Freeform 44"/>
              <p:cNvSpPr>
                <a:spLocks/>
              </p:cNvSpPr>
              <p:nvPr/>
            </p:nvSpPr>
            <p:spPr bwMode="auto">
              <a:xfrm>
                <a:off x="3260" y="3072"/>
                <a:ext cx="232" cy="255"/>
              </a:xfrm>
              <a:custGeom>
                <a:avLst/>
                <a:gdLst>
                  <a:gd name="T0" fmla="*/ 43 w 232"/>
                  <a:gd name="T1" fmla="*/ 252 h 255"/>
                  <a:gd name="T2" fmla="*/ 82 w 232"/>
                  <a:gd name="T3" fmla="*/ 243 h 255"/>
                  <a:gd name="T4" fmla="*/ 103 w 232"/>
                  <a:gd name="T5" fmla="*/ 222 h 255"/>
                  <a:gd name="T6" fmla="*/ 163 w 232"/>
                  <a:gd name="T7" fmla="*/ 192 h 255"/>
                  <a:gd name="T8" fmla="*/ 187 w 232"/>
                  <a:gd name="T9" fmla="*/ 159 h 255"/>
                  <a:gd name="T10" fmla="*/ 201 w 232"/>
                  <a:gd name="T11" fmla="*/ 144 h 255"/>
                  <a:gd name="T12" fmla="*/ 218 w 232"/>
                  <a:gd name="T13" fmla="*/ 85 h 255"/>
                  <a:gd name="T14" fmla="*/ 229 w 232"/>
                  <a:gd name="T15" fmla="*/ 39 h 255"/>
                  <a:gd name="T16" fmla="*/ 199 w 232"/>
                  <a:gd name="T17" fmla="*/ 17 h 255"/>
                  <a:gd name="T18" fmla="*/ 160 w 232"/>
                  <a:gd name="T19" fmla="*/ 0 h 255"/>
                  <a:gd name="T20" fmla="*/ 154 w 232"/>
                  <a:gd name="T21" fmla="*/ 15 h 255"/>
                  <a:gd name="T22" fmla="*/ 157 w 232"/>
                  <a:gd name="T23" fmla="*/ 6 h 255"/>
                  <a:gd name="T24" fmla="*/ 142 w 232"/>
                  <a:gd name="T25" fmla="*/ 15 h 255"/>
                  <a:gd name="T26" fmla="*/ 97 w 232"/>
                  <a:gd name="T27" fmla="*/ 39 h 255"/>
                  <a:gd name="T28" fmla="*/ 70 w 232"/>
                  <a:gd name="T29" fmla="*/ 69 h 255"/>
                  <a:gd name="T30" fmla="*/ 7 w 232"/>
                  <a:gd name="T31" fmla="*/ 111 h 255"/>
                  <a:gd name="T32" fmla="*/ 25 w 232"/>
                  <a:gd name="T33" fmla="*/ 132 h 255"/>
                  <a:gd name="T34" fmla="*/ 37 w 232"/>
                  <a:gd name="T35" fmla="*/ 168 h 255"/>
                  <a:gd name="T36" fmla="*/ 43 w 232"/>
                  <a:gd name="T37" fmla="*/ 183 h 255"/>
                  <a:gd name="T38" fmla="*/ 46 w 232"/>
                  <a:gd name="T39" fmla="*/ 213 h 255"/>
                  <a:gd name="T40" fmla="*/ 49 w 232"/>
                  <a:gd name="T41" fmla="*/ 222 h 255"/>
                  <a:gd name="T42" fmla="*/ 43 w 232"/>
                  <a:gd name="T43" fmla="*/ 252 h 25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32"/>
                  <a:gd name="T67" fmla="*/ 0 h 255"/>
                  <a:gd name="T68" fmla="*/ 232 w 232"/>
                  <a:gd name="T69" fmla="*/ 255 h 25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32" h="255">
                    <a:moveTo>
                      <a:pt x="43" y="252"/>
                    </a:moveTo>
                    <a:cubicBezTo>
                      <a:pt x="48" y="255"/>
                      <a:pt x="72" y="248"/>
                      <a:pt x="82" y="243"/>
                    </a:cubicBezTo>
                    <a:cubicBezTo>
                      <a:pt x="92" y="238"/>
                      <a:pt x="90" y="230"/>
                      <a:pt x="103" y="222"/>
                    </a:cubicBezTo>
                    <a:cubicBezTo>
                      <a:pt x="116" y="214"/>
                      <a:pt x="149" y="202"/>
                      <a:pt x="163" y="192"/>
                    </a:cubicBezTo>
                    <a:cubicBezTo>
                      <a:pt x="177" y="182"/>
                      <a:pt x="181" y="167"/>
                      <a:pt x="187" y="159"/>
                    </a:cubicBezTo>
                    <a:cubicBezTo>
                      <a:pt x="193" y="151"/>
                      <a:pt x="196" y="156"/>
                      <a:pt x="201" y="144"/>
                    </a:cubicBezTo>
                    <a:cubicBezTo>
                      <a:pt x="206" y="132"/>
                      <a:pt x="213" y="102"/>
                      <a:pt x="218" y="85"/>
                    </a:cubicBezTo>
                    <a:cubicBezTo>
                      <a:pt x="223" y="68"/>
                      <a:pt x="232" y="50"/>
                      <a:pt x="229" y="39"/>
                    </a:cubicBezTo>
                    <a:cubicBezTo>
                      <a:pt x="226" y="28"/>
                      <a:pt x="210" y="23"/>
                      <a:pt x="199" y="17"/>
                    </a:cubicBezTo>
                    <a:cubicBezTo>
                      <a:pt x="188" y="11"/>
                      <a:pt x="167" y="0"/>
                      <a:pt x="160" y="0"/>
                    </a:cubicBezTo>
                    <a:cubicBezTo>
                      <a:pt x="153" y="0"/>
                      <a:pt x="154" y="14"/>
                      <a:pt x="154" y="15"/>
                    </a:cubicBezTo>
                    <a:cubicBezTo>
                      <a:pt x="154" y="16"/>
                      <a:pt x="159" y="6"/>
                      <a:pt x="157" y="6"/>
                    </a:cubicBezTo>
                    <a:cubicBezTo>
                      <a:pt x="155" y="6"/>
                      <a:pt x="152" y="10"/>
                      <a:pt x="142" y="15"/>
                    </a:cubicBezTo>
                    <a:cubicBezTo>
                      <a:pt x="132" y="20"/>
                      <a:pt x="109" y="30"/>
                      <a:pt x="97" y="39"/>
                    </a:cubicBezTo>
                    <a:cubicBezTo>
                      <a:pt x="85" y="48"/>
                      <a:pt x="85" y="57"/>
                      <a:pt x="70" y="69"/>
                    </a:cubicBezTo>
                    <a:cubicBezTo>
                      <a:pt x="55" y="81"/>
                      <a:pt x="14" y="100"/>
                      <a:pt x="7" y="111"/>
                    </a:cubicBezTo>
                    <a:cubicBezTo>
                      <a:pt x="0" y="122"/>
                      <a:pt x="20" y="123"/>
                      <a:pt x="25" y="132"/>
                    </a:cubicBezTo>
                    <a:cubicBezTo>
                      <a:pt x="30" y="141"/>
                      <a:pt x="34" y="160"/>
                      <a:pt x="37" y="168"/>
                    </a:cubicBezTo>
                    <a:cubicBezTo>
                      <a:pt x="40" y="176"/>
                      <a:pt x="42" y="176"/>
                      <a:pt x="43" y="183"/>
                    </a:cubicBezTo>
                    <a:cubicBezTo>
                      <a:pt x="44" y="190"/>
                      <a:pt x="45" y="207"/>
                      <a:pt x="46" y="213"/>
                    </a:cubicBezTo>
                    <a:cubicBezTo>
                      <a:pt x="47" y="219"/>
                      <a:pt x="49" y="216"/>
                      <a:pt x="49" y="222"/>
                    </a:cubicBezTo>
                    <a:cubicBezTo>
                      <a:pt x="49" y="228"/>
                      <a:pt x="36" y="241"/>
                      <a:pt x="43" y="25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Freeform 45"/>
              <p:cNvSpPr>
                <a:spLocks/>
              </p:cNvSpPr>
              <p:nvPr/>
            </p:nvSpPr>
            <p:spPr bwMode="auto">
              <a:xfrm>
                <a:off x="3410" y="2932"/>
                <a:ext cx="98" cy="127"/>
              </a:xfrm>
              <a:custGeom>
                <a:avLst/>
                <a:gdLst>
                  <a:gd name="T0" fmla="*/ 19 w 98"/>
                  <a:gd name="T1" fmla="*/ 104 h 127"/>
                  <a:gd name="T2" fmla="*/ 1 w 98"/>
                  <a:gd name="T3" fmla="*/ 44 h 127"/>
                  <a:gd name="T4" fmla="*/ 26 w 98"/>
                  <a:gd name="T5" fmla="*/ 5 h 127"/>
                  <a:gd name="T6" fmla="*/ 59 w 98"/>
                  <a:gd name="T7" fmla="*/ 15 h 127"/>
                  <a:gd name="T8" fmla="*/ 93 w 98"/>
                  <a:gd name="T9" fmla="*/ 21 h 127"/>
                  <a:gd name="T10" fmla="*/ 93 w 98"/>
                  <a:gd name="T11" fmla="*/ 70 h 127"/>
                  <a:gd name="T12" fmla="*/ 64 w 98"/>
                  <a:gd name="T13" fmla="*/ 119 h 127"/>
                  <a:gd name="T14" fmla="*/ 58 w 98"/>
                  <a:gd name="T15" fmla="*/ 116 h 1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8"/>
                  <a:gd name="T25" fmla="*/ 0 h 127"/>
                  <a:gd name="T26" fmla="*/ 98 w 98"/>
                  <a:gd name="T27" fmla="*/ 127 h 1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8" h="127">
                    <a:moveTo>
                      <a:pt x="19" y="104"/>
                    </a:moveTo>
                    <a:cubicBezTo>
                      <a:pt x="16" y="95"/>
                      <a:pt x="0" y="60"/>
                      <a:pt x="1" y="44"/>
                    </a:cubicBezTo>
                    <a:cubicBezTo>
                      <a:pt x="2" y="28"/>
                      <a:pt x="16" y="11"/>
                      <a:pt x="26" y="5"/>
                    </a:cubicBezTo>
                    <a:cubicBezTo>
                      <a:pt x="35" y="0"/>
                      <a:pt x="49" y="12"/>
                      <a:pt x="59" y="15"/>
                    </a:cubicBezTo>
                    <a:cubicBezTo>
                      <a:pt x="70" y="18"/>
                      <a:pt x="87" y="12"/>
                      <a:pt x="93" y="21"/>
                    </a:cubicBezTo>
                    <a:cubicBezTo>
                      <a:pt x="98" y="29"/>
                      <a:pt x="98" y="54"/>
                      <a:pt x="93" y="70"/>
                    </a:cubicBezTo>
                    <a:cubicBezTo>
                      <a:pt x="88" y="86"/>
                      <a:pt x="70" y="111"/>
                      <a:pt x="64" y="119"/>
                    </a:cubicBezTo>
                    <a:cubicBezTo>
                      <a:pt x="58" y="127"/>
                      <a:pt x="59" y="117"/>
                      <a:pt x="58" y="116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Freeform 46"/>
              <p:cNvSpPr>
                <a:spLocks/>
              </p:cNvSpPr>
              <p:nvPr/>
            </p:nvSpPr>
            <p:spPr bwMode="auto">
              <a:xfrm rot="9324461" flipH="1">
                <a:off x="3408" y="3024"/>
                <a:ext cx="87" cy="108"/>
              </a:xfrm>
              <a:custGeom>
                <a:avLst/>
                <a:gdLst>
                  <a:gd name="T0" fmla="*/ 50 w 100"/>
                  <a:gd name="T1" fmla="*/ 4 h 116"/>
                  <a:gd name="T2" fmla="*/ 50 w 100"/>
                  <a:gd name="T3" fmla="*/ 0 h 116"/>
                  <a:gd name="T4" fmla="*/ 66 w 100"/>
                  <a:gd name="T5" fmla="*/ 45 h 116"/>
                  <a:gd name="T6" fmla="*/ 18 w 100"/>
                  <a:gd name="T7" fmla="*/ 94 h 116"/>
                  <a:gd name="T8" fmla="*/ 0 w 100"/>
                  <a:gd name="T9" fmla="*/ 64 h 116"/>
                  <a:gd name="T10" fmla="*/ 50 w 100"/>
                  <a:gd name="T11" fmla="*/ 4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116"/>
                  <a:gd name="T20" fmla="*/ 100 w 100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53" name="Freeform 47"/>
            <p:cNvSpPr>
              <a:spLocks/>
            </p:cNvSpPr>
            <p:nvPr/>
          </p:nvSpPr>
          <p:spPr bwMode="auto">
            <a:xfrm>
              <a:off x="2848" y="3057"/>
              <a:ext cx="255" cy="255"/>
            </a:xfrm>
            <a:custGeom>
              <a:avLst/>
              <a:gdLst>
                <a:gd name="T0" fmla="*/ 189 w 255"/>
                <a:gd name="T1" fmla="*/ 252 h 255"/>
                <a:gd name="T2" fmla="*/ 150 w 255"/>
                <a:gd name="T3" fmla="*/ 243 h 255"/>
                <a:gd name="T4" fmla="*/ 129 w 255"/>
                <a:gd name="T5" fmla="*/ 222 h 255"/>
                <a:gd name="T6" fmla="*/ 69 w 255"/>
                <a:gd name="T7" fmla="*/ 192 h 255"/>
                <a:gd name="T8" fmla="*/ 45 w 255"/>
                <a:gd name="T9" fmla="*/ 159 h 255"/>
                <a:gd name="T10" fmla="*/ 31 w 255"/>
                <a:gd name="T11" fmla="*/ 144 h 255"/>
                <a:gd name="T12" fmla="*/ 14 w 255"/>
                <a:gd name="T13" fmla="*/ 85 h 255"/>
                <a:gd name="T14" fmla="*/ 3 w 255"/>
                <a:gd name="T15" fmla="*/ 39 h 255"/>
                <a:gd name="T16" fmla="*/ 33 w 255"/>
                <a:gd name="T17" fmla="*/ 17 h 255"/>
                <a:gd name="T18" fmla="*/ 72 w 255"/>
                <a:gd name="T19" fmla="*/ 0 h 255"/>
                <a:gd name="T20" fmla="*/ 78 w 255"/>
                <a:gd name="T21" fmla="*/ 15 h 255"/>
                <a:gd name="T22" fmla="*/ 75 w 255"/>
                <a:gd name="T23" fmla="*/ 6 h 255"/>
                <a:gd name="T24" fmla="*/ 90 w 255"/>
                <a:gd name="T25" fmla="*/ 15 h 255"/>
                <a:gd name="T26" fmla="*/ 135 w 255"/>
                <a:gd name="T27" fmla="*/ 39 h 255"/>
                <a:gd name="T28" fmla="*/ 162 w 255"/>
                <a:gd name="T29" fmla="*/ 69 h 255"/>
                <a:gd name="T30" fmla="*/ 242 w 255"/>
                <a:gd name="T31" fmla="*/ 111 h 255"/>
                <a:gd name="T32" fmla="*/ 242 w 255"/>
                <a:gd name="T33" fmla="*/ 120 h 255"/>
                <a:gd name="T34" fmla="*/ 209 w 255"/>
                <a:gd name="T35" fmla="*/ 162 h 255"/>
                <a:gd name="T36" fmla="*/ 194 w 255"/>
                <a:gd name="T37" fmla="*/ 183 h 255"/>
                <a:gd name="T38" fmla="*/ 186 w 255"/>
                <a:gd name="T39" fmla="*/ 213 h 255"/>
                <a:gd name="T40" fmla="*/ 183 w 255"/>
                <a:gd name="T41" fmla="*/ 222 h 255"/>
                <a:gd name="T42" fmla="*/ 189 w 255"/>
                <a:gd name="T43" fmla="*/ 252 h 25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5"/>
                <a:gd name="T67" fmla="*/ 0 h 255"/>
                <a:gd name="T68" fmla="*/ 255 w 255"/>
                <a:gd name="T69" fmla="*/ 255 h 25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5" h="255">
                  <a:moveTo>
                    <a:pt x="189" y="252"/>
                  </a:moveTo>
                  <a:cubicBezTo>
                    <a:pt x="184" y="255"/>
                    <a:pt x="160" y="248"/>
                    <a:pt x="150" y="243"/>
                  </a:cubicBezTo>
                  <a:cubicBezTo>
                    <a:pt x="140" y="238"/>
                    <a:pt x="142" y="230"/>
                    <a:pt x="129" y="222"/>
                  </a:cubicBezTo>
                  <a:cubicBezTo>
                    <a:pt x="116" y="214"/>
                    <a:pt x="83" y="202"/>
                    <a:pt x="69" y="192"/>
                  </a:cubicBezTo>
                  <a:cubicBezTo>
                    <a:pt x="55" y="182"/>
                    <a:pt x="51" y="167"/>
                    <a:pt x="45" y="159"/>
                  </a:cubicBezTo>
                  <a:cubicBezTo>
                    <a:pt x="39" y="151"/>
                    <a:pt x="36" y="156"/>
                    <a:pt x="31" y="144"/>
                  </a:cubicBezTo>
                  <a:cubicBezTo>
                    <a:pt x="26" y="132"/>
                    <a:pt x="19" y="102"/>
                    <a:pt x="14" y="85"/>
                  </a:cubicBezTo>
                  <a:cubicBezTo>
                    <a:pt x="9" y="68"/>
                    <a:pt x="0" y="50"/>
                    <a:pt x="3" y="39"/>
                  </a:cubicBezTo>
                  <a:cubicBezTo>
                    <a:pt x="6" y="28"/>
                    <a:pt x="22" y="23"/>
                    <a:pt x="33" y="17"/>
                  </a:cubicBezTo>
                  <a:cubicBezTo>
                    <a:pt x="44" y="11"/>
                    <a:pt x="65" y="0"/>
                    <a:pt x="72" y="0"/>
                  </a:cubicBezTo>
                  <a:cubicBezTo>
                    <a:pt x="79" y="0"/>
                    <a:pt x="78" y="14"/>
                    <a:pt x="78" y="15"/>
                  </a:cubicBezTo>
                  <a:cubicBezTo>
                    <a:pt x="78" y="16"/>
                    <a:pt x="73" y="6"/>
                    <a:pt x="75" y="6"/>
                  </a:cubicBezTo>
                  <a:cubicBezTo>
                    <a:pt x="77" y="6"/>
                    <a:pt x="80" y="10"/>
                    <a:pt x="90" y="15"/>
                  </a:cubicBezTo>
                  <a:cubicBezTo>
                    <a:pt x="100" y="20"/>
                    <a:pt x="123" y="30"/>
                    <a:pt x="135" y="39"/>
                  </a:cubicBezTo>
                  <a:cubicBezTo>
                    <a:pt x="147" y="48"/>
                    <a:pt x="144" y="57"/>
                    <a:pt x="162" y="69"/>
                  </a:cubicBezTo>
                  <a:cubicBezTo>
                    <a:pt x="180" y="81"/>
                    <a:pt x="229" y="103"/>
                    <a:pt x="242" y="111"/>
                  </a:cubicBezTo>
                  <a:cubicBezTo>
                    <a:pt x="255" y="119"/>
                    <a:pt x="248" y="111"/>
                    <a:pt x="242" y="120"/>
                  </a:cubicBezTo>
                  <a:cubicBezTo>
                    <a:pt x="236" y="129"/>
                    <a:pt x="217" y="151"/>
                    <a:pt x="209" y="162"/>
                  </a:cubicBezTo>
                  <a:cubicBezTo>
                    <a:pt x="201" y="173"/>
                    <a:pt x="198" y="175"/>
                    <a:pt x="194" y="183"/>
                  </a:cubicBezTo>
                  <a:cubicBezTo>
                    <a:pt x="190" y="191"/>
                    <a:pt x="188" y="207"/>
                    <a:pt x="186" y="213"/>
                  </a:cubicBezTo>
                  <a:cubicBezTo>
                    <a:pt x="184" y="219"/>
                    <a:pt x="183" y="216"/>
                    <a:pt x="183" y="222"/>
                  </a:cubicBezTo>
                  <a:cubicBezTo>
                    <a:pt x="183" y="228"/>
                    <a:pt x="196" y="241"/>
                    <a:pt x="189" y="2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4" name="Freeform 48"/>
            <p:cNvSpPr>
              <a:spLocks/>
            </p:cNvSpPr>
            <p:nvPr/>
          </p:nvSpPr>
          <p:spPr bwMode="auto">
            <a:xfrm>
              <a:off x="2832" y="2917"/>
              <a:ext cx="99" cy="127"/>
            </a:xfrm>
            <a:custGeom>
              <a:avLst/>
              <a:gdLst>
                <a:gd name="T0" fmla="*/ 84 w 99"/>
                <a:gd name="T1" fmla="*/ 107 h 127"/>
                <a:gd name="T2" fmla="*/ 97 w 99"/>
                <a:gd name="T3" fmla="*/ 44 h 127"/>
                <a:gd name="T4" fmla="*/ 72 w 99"/>
                <a:gd name="T5" fmla="*/ 5 h 127"/>
                <a:gd name="T6" fmla="*/ 39 w 99"/>
                <a:gd name="T7" fmla="*/ 15 h 127"/>
                <a:gd name="T8" fmla="*/ 5 w 99"/>
                <a:gd name="T9" fmla="*/ 21 h 127"/>
                <a:gd name="T10" fmla="*/ 5 w 99"/>
                <a:gd name="T11" fmla="*/ 70 h 127"/>
                <a:gd name="T12" fmla="*/ 34 w 99"/>
                <a:gd name="T13" fmla="*/ 119 h 127"/>
                <a:gd name="T14" fmla="*/ 40 w 99"/>
                <a:gd name="T15" fmla="*/ 116 h 1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9"/>
                <a:gd name="T25" fmla="*/ 0 h 127"/>
                <a:gd name="T26" fmla="*/ 99 w 99"/>
                <a:gd name="T27" fmla="*/ 127 h 1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9" h="127">
                  <a:moveTo>
                    <a:pt x="84" y="107"/>
                  </a:moveTo>
                  <a:cubicBezTo>
                    <a:pt x="86" y="97"/>
                    <a:pt x="99" y="61"/>
                    <a:pt x="97" y="44"/>
                  </a:cubicBezTo>
                  <a:cubicBezTo>
                    <a:pt x="95" y="27"/>
                    <a:pt x="82" y="11"/>
                    <a:pt x="72" y="5"/>
                  </a:cubicBezTo>
                  <a:cubicBezTo>
                    <a:pt x="63" y="0"/>
                    <a:pt x="49" y="12"/>
                    <a:pt x="39" y="15"/>
                  </a:cubicBezTo>
                  <a:cubicBezTo>
                    <a:pt x="28" y="18"/>
                    <a:pt x="11" y="12"/>
                    <a:pt x="5" y="21"/>
                  </a:cubicBezTo>
                  <a:cubicBezTo>
                    <a:pt x="0" y="29"/>
                    <a:pt x="0" y="54"/>
                    <a:pt x="5" y="70"/>
                  </a:cubicBezTo>
                  <a:cubicBezTo>
                    <a:pt x="10" y="86"/>
                    <a:pt x="28" y="111"/>
                    <a:pt x="34" y="119"/>
                  </a:cubicBezTo>
                  <a:cubicBezTo>
                    <a:pt x="40" y="127"/>
                    <a:pt x="39" y="117"/>
                    <a:pt x="40" y="116"/>
                  </a:cubicBezTo>
                </a:path>
              </a:pathLst>
            </a:custGeom>
            <a:gradFill rotWithShape="1">
              <a:gsLst>
                <a:gs pos="0">
                  <a:srgbClr val="FF9F3F"/>
                </a:gs>
                <a:gs pos="100000">
                  <a:srgbClr val="FFAE5D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5" name="Freeform 49"/>
            <p:cNvSpPr>
              <a:spLocks/>
            </p:cNvSpPr>
            <p:nvPr/>
          </p:nvSpPr>
          <p:spPr bwMode="auto">
            <a:xfrm rot="-9324461">
              <a:off x="2845" y="3009"/>
              <a:ext cx="87" cy="108"/>
            </a:xfrm>
            <a:custGeom>
              <a:avLst/>
              <a:gdLst>
                <a:gd name="T0" fmla="*/ 50 w 100"/>
                <a:gd name="T1" fmla="*/ 4 h 116"/>
                <a:gd name="T2" fmla="*/ 50 w 100"/>
                <a:gd name="T3" fmla="*/ 0 h 116"/>
                <a:gd name="T4" fmla="*/ 66 w 100"/>
                <a:gd name="T5" fmla="*/ 45 h 116"/>
                <a:gd name="T6" fmla="*/ 18 w 100"/>
                <a:gd name="T7" fmla="*/ 94 h 116"/>
                <a:gd name="T8" fmla="*/ 0 w 100"/>
                <a:gd name="T9" fmla="*/ 64 h 116"/>
                <a:gd name="T10" fmla="*/ 50 w 100"/>
                <a:gd name="T11" fmla="*/ 4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0"/>
                <a:gd name="T19" fmla="*/ 0 h 116"/>
                <a:gd name="T20" fmla="*/ 100 w 100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0" h="116">
                  <a:moveTo>
                    <a:pt x="76" y="4"/>
                  </a:moveTo>
                  <a:lnTo>
                    <a:pt x="76" y="0"/>
                  </a:lnTo>
                  <a:lnTo>
                    <a:pt x="100" y="56"/>
                  </a:lnTo>
                  <a:lnTo>
                    <a:pt x="28" y="116"/>
                  </a:lnTo>
                  <a:lnTo>
                    <a:pt x="0" y="80"/>
                  </a:lnTo>
                  <a:lnTo>
                    <a:pt x="76" y="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6" name="Freeform 50"/>
            <p:cNvSpPr>
              <a:spLocks/>
            </p:cNvSpPr>
            <p:nvPr/>
          </p:nvSpPr>
          <p:spPr bwMode="auto">
            <a:xfrm>
              <a:off x="3161" y="3033"/>
              <a:ext cx="45" cy="18"/>
            </a:xfrm>
            <a:custGeom>
              <a:avLst/>
              <a:gdLst>
                <a:gd name="T0" fmla="*/ 0 w 45"/>
                <a:gd name="T1" fmla="*/ 15 h 18"/>
                <a:gd name="T2" fmla="*/ 24 w 45"/>
                <a:gd name="T3" fmla="*/ 0 h 18"/>
                <a:gd name="T4" fmla="*/ 45 w 45"/>
                <a:gd name="T5" fmla="*/ 18 h 18"/>
                <a:gd name="T6" fmla="*/ 0 60000 65536"/>
                <a:gd name="T7" fmla="*/ 0 60000 65536"/>
                <a:gd name="T8" fmla="*/ 0 60000 65536"/>
                <a:gd name="T9" fmla="*/ 0 w 45"/>
                <a:gd name="T10" fmla="*/ 0 h 18"/>
                <a:gd name="T11" fmla="*/ 45 w 45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18">
                  <a:moveTo>
                    <a:pt x="0" y="15"/>
                  </a:moveTo>
                  <a:cubicBezTo>
                    <a:pt x="4" y="13"/>
                    <a:pt x="17" y="0"/>
                    <a:pt x="24" y="0"/>
                  </a:cubicBezTo>
                  <a:cubicBezTo>
                    <a:pt x="31" y="0"/>
                    <a:pt x="41" y="14"/>
                    <a:pt x="45" y="1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7" name="Freeform 51"/>
            <p:cNvSpPr>
              <a:spLocks/>
            </p:cNvSpPr>
            <p:nvPr/>
          </p:nvSpPr>
          <p:spPr bwMode="auto">
            <a:xfrm>
              <a:off x="3008" y="2982"/>
              <a:ext cx="78" cy="57"/>
            </a:xfrm>
            <a:custGeom>
              <a:avLst/>
              <a:gdLst>
                <a:gd name="T0" fmla="*/ 78 w 78"/>
                <a:gd name="T1" fmla="*/ 0 h 57"/>
                <a:gd name="T2" fmla="*/ 27 w 78"/>
                <a:gd name="T3" fmla="*/ 6 h 57"/>
                <a:gd name="T4" fmla="*/ 3 w 78"/>
                <a:gd name="T5" fmla="*/ 24 h 57"/>
                <a:gd name="T6" fmla="*/ 6 w 78"/>
                <a:gd name="T7" fmla="*/ 57 h 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57"/>
                <a:gd name="T14" fmla="*/ 78 w 78"/>
                <a:gd name="T15" fmla="*/ 57 h 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57">
                  <a:moveTo>
                    <a:pt x="78" y="0"/>
                  </a:moveTo>
                  <a:cubicBezTo>
                    <a:pt x="70" y="1"/>
                    <a:pt x="40" y="2"/>
                    <a:pt x="27" y="6"/>
                  </a:cubicBezTo>
                  <a:cubicBezTo>
                    <a:pt x="14" y="10"/>
                    <a:pt x="6" y="16"/>
                    <a:pt x="3" y="24"/>
                  </a:cubicBezTo>
                  <a:cubicBezTo>
                    <a:pt x="0" y="32"/>
                    <a:pt x="6" y="50"/>
                    <a:pt x="6" y="5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8" name="Freeform 52"/>
            <p:cNvSpPr>
              <a:spLocks/>
            </p:cNvSpPr>
            <p:nvPr/>
          </p:nvSpPr>
          <p:spPr bwMode="auto">
            <a:xfrm>
              <a:off x="3287" y="2973"/>
              <a:ext cx="62" cy="57"/>
            </a:xfrm>
            <a:custGeom>
              <a:avLst/>
              <a:gdLst>
                <a:gd name="T0" fmla="*/ 0 w 62"/>
                <a:gd name="T1" fmla="*/ 0 h 57"/>
                <a:gd name="T2" fmla="*/ 54 w 62"/>
                <a:gd name="T3" fmla="*/ 15 h 57"/>
                <a:gd name="T4" fmla="*/ 51 w 62"/>
                <a:gd name="T5" fmla="*/ 57 h 57"/>
                <a:gd name="T6" fmla="*/ 0 60000 65536"/>
                <a:gd name="T7" fmla="*/ 0 60000 65536"/>
                <a:gd name="T8" fmla="*/ 0 60000 65536"/>
                <a:gd name="T9" fmla="*/ 0 w 62"/>
                <a:gd name="T10" fmla="*/ 0 h 57"/>
                <a:gd name="T11" fmla="*/ 62 w 62"/>
                <a:gd name="T12" fmla="*/ 57 h 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" h="57">
                  <a:moveTo>
                    <a:pt x="0" y="0"/>
                  </a:moveTo>
                  <a:cubicBezTo>
                    <a:pt x="9" y="3"/>
                    <a:pt x="46" y="6"/>
                    <a:pt x="54" y="15"/>
                  </a:cubicBezTo>
                  <a:cubicBezTo>
                    <a:pt x="62" y="24"/>
                    <a:pt x="52" y="48"/>
                    <a:pt x="51" y="5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62" name="Прямоугольник 161"/>
          <p:cNvSpPr/>
          <p:nvPr/>
        </p:nvSpPr>
        <p:spPr>
          <a:xfrm>
            <a:off x="1785918" y="1000108"/>
            <a:ext cx="27104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Расстояние от 0 до этого числа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" name="Прямоугольник 162"/>
          <p:cNvSpPr/>
          <p:nvPr/>
        </p:nvSpPr>
        <p:spPr>
          <a:xfrm>
            <a:off x="5357818" y="1000108"/>
            <a:ext cx="27104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Расстояние от 0 до этого числа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1" name="Прямая со стрелкой 90"/>
          <p:cNvCxnSpPr/>
          <p:nvPr/>
        </p:nvCxnSpPr>
        <p:spPr bwMode="auto">
          <a:xfrm rot="5400000" flipH="1" flipV="1">
            <a:off x="2071670" y="5072074"/>
            <a:ext cx="1071570" cy="50006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3" name="Прямоугольник 92"/>
          <p:cNvSpPr/>
          <p:nvPr/>
        </p:nvSpPr>
        <p:spPr>
          <a:xfrm>
            <a:off x="1285852" y="5786454"/>
            <a:ext cx="30003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число противоположное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71604" y="2500306"/>
            <a:ext cx="2000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число противоположное </a:t>
            </a:r>
            <a:r>
              <a:rPr lang="en-US" sz="1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1" name="Picture 11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978" y="5948745"/>
            <a:ext cx="792163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942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9.3432E-7 L -0.42882 -0.00601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0" y="-3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9.3432E-7 L 0.41389 -0.00601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4102" grpId="0" animBg="1"/>
      <p:bldP spid="4103" grpId="0"/>
      <p:bldP spid="7174" grpId="0" animBg="1"/>
      <p:bldP spid="57" grpId="0" animBg="1"/>
      <p:bldP spid="121" grpId="0" animBg="1"/>
      <p:bldP spid="123" grpId="0" animBg="1"/>
      <p:bldP spid="124" grpId="0" animBg="1"/>
      <p:bldP spid="125" grpId="0" animBg="1"/>
      <p:bldP spid="162" grpId="0"/>
      <p:bldP spid="163" grpId="0"/>
      <p:bldP spid="93" grpId="0"/>
      <p:bldP spid="9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56792"/>
            <a:ext cx="6221589" cy="4933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2767469" cy="186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376" y="6093296"/>
            <a:ext cx="792163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021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">
  <a:themeElements>
    <a:clrScheme name="Клеточк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леточ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точк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точк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точк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точк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точк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точк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1">
  <a:themeElements>
    <a:clrScheme name="Клеточк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леточ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точк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точк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точк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точк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точк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точк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точк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160</Words>
  <Application>Microsoft Office PowerPoint</Application>
  <PresentationFormat>Экран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Тема Office</vt:lpstr>
      <vt:lpstr>Тема1</vt:lpstr>
      <vt:lpstr>1_Тема1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6</cp:revision>
  <dcterms:modified xsi:type="dcterms:W3CDTF">2016-09-29T14:58:29Z</dcterms:modified>
</cp:coreProperties>
</file>